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71" r:id="rId30"/>
    <p:sldId id="272" r:id="rId31"/>
    <p:sldId id="273" r:id="rId32"/>
  </p:sldIdLst>
  <p:sldSz cx="18288000" cy="10287000"/>
  <p:notesSz cx="6858000" cy="9144000"/>
  <p:embeddedFontLst>
    <p:embeddedFont>
      <p:font typeface="DM Sans" panose="020B0604020202020204" charset="0"/>
      <p:regular r:id="rId33"/>
    </p:embeddedFont>
    <p:embeddedFont>
      <p:font typeface="Open Sans" pitchFamily="2" charset="0"/>
      <p:regular r:id="rId34"/>
      <p:bold r:id="rId35"/>
      <p:italic r:id="rId36"/>
      <p:boldItalic r:id="rId37"/>
    </p:embeddedFont>
    <p:embeddedFont>
      <p:font typeface="DM Sans Bold" panose="020B0604020202020204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7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24" Type="http://schemas.openxmlformats.org/officeDocument/2006/relationships/image" Target="../media/image23.sv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0.png"/><Relationship Id="rId4" Type="http://schemas.openxmlformats.org/officeDocument/2006/relationships/image" Target="../media/image3.svg"/><Relationship Id="rId9" Type="http://schemas.openxmlformats.org/officeDocument/2006/relationships/image" Target="../media/image5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8.png"/><Relationship Id="rId10" Type="http://schemas.openxmlformats.org/officeDocument/2006/relationships/image" Target="../media/image25.svg"/><Relationship Id="rId4" Type="http://schemas.openxmlformats.org/officeDocument/2006/relationships/image" Target="../media/image9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10" Type="http://schemas.openxmlformats.org/officeDocument/2006/relationships/image" Target="../media/image27.svg"/><Relationship Id="rId4" Type="http://schemas.openxmlformats.org/officeDocument/2006/relationships/image" Target="../media/image5.sv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10" Type="http://schemas.openxmlformats.org/officeDocument/2006/relationships/image" Target="../media/image27.svg"/><Relationship Id="rId4" Type="http://schemas.openxmlformats.org/officeDocument/2006/relationships/image" Target="../media/image5.sv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7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24" Type="http://schemas.openxmlformats.org/officeDocument/2006/relationships/image" Target="../media/image23.sv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0.png"/><Relationship Id="rId31" Type="http://schemas.openxmlformats.org/officeDocument/2006/relationships/image" Target="../media/image28.png"/><Relationship Id="rId4" Type="http://schemas.openxmlformats.org/officeDocument/2006/relationships/image" Target="../media/image3.svg"/><Relationship Id="rId9" Type="http://schemas.openxmlformats.org/officeDocument/2006/relationships/image" Target="../media/image5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14.png"/><Relationship Id="rId30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43.svg"/><Relationship Id="rId4" Type="http://schemas.openxmlformats.org/officeDocument/2006/relationships/image" Target="../media/image34.sv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7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24" Type="http://schemas.openxmlformats.org/officeDocument/2006/relationships/image" Target="../media/image23.sv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0.png"/><Relationship Id="rId4" Type="http://schemas.openxmlformats.org/officeDocument/2006/relationships/image" Target="../media/image3.svg"/><Relationship Id="rId9" Type="http://schemas.openxmlformats.org/officeDocument/2006/relationships/image" Target="../media/image5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7.png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3.svg"/><Relationship Id="rId4" Type="http://schemas.openxmlformats.org/officeDocument/2006/relationships/image" Target="../media/image29.svg"/><Relationship Id="rId9" Type="http://schemas.openxmlformats.org/officeDocument/2006/relationships/image" Target="../media/image7.png"/><Relationship Id="rId14" Type="http://schemas.openxmlformats.org/officeDocument/2006/relationships/image" Target="../media/image2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lickup.com/blog/uml-diagram-software/?utm_source=gpm&amp;utm_medium=cpc&amp;utm_campaign=gpm_cpc_ar_nnc_pro_trial_all-devices_troas_lp_x_all-departments_x_pmax-cormkt&amp;utm_content=&amp;utm_term=&amp;utm_creative=_____&amp;gad_source=1&amp;gbraid=0AAAAACR5vILpYrcxC0qocvL8nLlHykXzx&amp;gclid=CjwKCAjw5ImwBhBtEiwAFHDZx0xzp-AZQutYljS1PuWzIwpW8pMJ0WR9ulfjuf6lw9nzZBCkR1cFOxoCVqsQAvD_Bw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7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24" Type="http://schemas.openxmlformats.org/officeDocument/2006/relationships/image" Target="../media/image23.sv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0.png"/><Relationship Id="rId4" Type="http://schemas.openxmlformats.org/officeDocument/2006/relationships/image" Target="../media/image3.svg"/><Relationship Id="rId9" Type="http://schemas.openxmlformats.org/officeDocument/2006/relationships/image" Target="../media/image5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svg"/><Relationship Id="rId4" Type="http://schemas.openxmlformats.org/officeDocument/2006/relationships/image" Target="../media/image31.svg"/><Relationship Id="rId9" Type="http://schemas.openxmlformats.org/officeDocument/2006/relationships/image" Target="../media/image19.png"/><Relationship Id="rId1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svg"/><Relationship Id="rId7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7.svg"/><Relationship Id="rId5" Type="http://schemas.openxmlformats.org/officeDocument/2006/relationships/image" Target="../media/image13.sv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svg"/><Relationship Id="rId7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7.svg"/><Relationship Id="rId5" Type="http://schemas.openxmlformats.org/officeDocument/2006/relationships/image" Target="../media/image13.sv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9.svg"/><Relationship Id="rId4" Type="http://schemas.openxmlformats.org/officeDocument/2006/relationships/image" Target="../media/image7.svg"/><Relationship Id="rId9" Type="http://schemas.openxmlformats.org/officeDocument/2006/relationships/image" Target="../media/image19.png"/><Relationship Id="rId1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9.svg"/><Relationship Id="rId4" Type="http://schemas.openxmlformats.org/officeDocument/2006/relationships/image" Target="../media/image7.sv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13.svg"/><Relationship Id="rId4" Type="http://schemas.openxmlformats.org/officeDocument/2006/relationships/image" Target="../media/image29.svg"/><Relationship Id="rId9" Type="http://schemas.openxmlformats.org/officeDocument/2006/relationships/image" Target="../media/image18.png"/><Relationship Id="rId1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1735288" y="2804072"/>
            <a:ext cx="14710500" cy="474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000000"/>
                </a:solidFill>
                <a:latin typeface="DM Sans Bold"/>
              </a:rPr>
              <a:t>Análise, Desenho Orientado a Objectos e UML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5800" y="1307332"/>
            <a:ext cx="9715500" cy="1599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09"/>
              </a:lnSpc>
            </a:pPr>
            <a:r>
              <a:rPr lang="en-US" sz="6298" dirty="0" err="1">
                <a:solidFill>
                  <a:srgbClr val="000000"/>
                </a:solidFill>
                <a:latin typeface="DM Sans Bold"/>
              </a:rPr>
              <a:t>Conceitos</a:t>
            </a:r>
            <a:r>
              <a:rPr lang="en-US" sz="6298" dirty="0">
                <a:solidFill>
                  <a:srgbClr val="000000"/>
                </a:solidFill>
                <a:latin typeface="DM Sans Bold"/>
              </a:rPr>
              <a:t> - UML para </a:t>
            </a:r>
            <a:r>
              <a:rPr lang="en-US" sz="6298" dirty="0" err="1">
                <a:solidFill>
                  <a:srgbClr val="000000"/>
                </a:solidFill>
                <a:latin typeface="DM Sans Bold"/>
              </a:rPr>
              <a:t>Projecto</a:t>
            </a:r>
            <a:r>
              <a:rPr lang="en-US" sz="6298" dirty="0">
                <a:solidFill>
                  <a:srgbClr val="000000"/>
                </a:solidFill>
                <a:latin typeface="DM Sans Bold"/>
              </a:rPr>
              <a:t> de software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4950" y="4426981"/>
            <a:ext cx="7707571" cy="332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99"/>
              </a:lnSpc>
              <a:spcBef>
                <a:spcPct val="0"/>
              </a:spcBef>
            </a:pPr>
            <a:endParaRPr lang="en-US" sz="1999" spc="119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2127320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3030200" y="-1611969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D97FE3D8-0515-2683-2D7C-BED15989804C}"/>
              </a:ext>
            </a:extLst>
          </p:cNvPr>
          <p:cNvSpPr txBox="1"/>
          <p:nvPr/>
        </p:nvSpPr>
        <p:spPr>
          <a:xfrm>
            <a:off x="947461" y="2951768"/>
            <a:ext cx="17259300" cy="672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PT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Classes</a:t>
            </a: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Descreve a estrutura estática do sistema, mostrando as classes do sistema, seus atributos, métodos e os relacionamentos entre elas.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PT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Objetos</a:t>
            </a: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Mostra uma instância específica de uma classe em um determinado momento durante a execução do sistema, exibindo os valores dos atributos desse objeto.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PT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Casos de Uso</a:t>
            </a: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Descreve as funcionalidades do sistema do ponto de vista do usuário, mostrando os casos de uso (ou funcionalidades) oferecidos pelo sistema e os atores (usuários, sistemas externos, etc.) que interagem com o sistema.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PT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Sequência</a:t>
            </a: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Mostra a interação entre os objetos em uma determinada sequência de eventos, destacando a ordem em que as mensagens são trocadas entre os objetos.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PT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Estado</a:t>
            </a: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Descreve os diferentes estados que um objeto pode ter durante sua vida e as transições entre esses estados.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PT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Atividade</a:t>
            </a: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Mostra o fluxo de controle de um processo ou algoritmo, destacando as atividades que são executadas e as decisões que são tomadas.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PT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Componentes</a:t>
            </a: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Descreve os componentes físicos do sistema e suas dependências, mostrando como os diferentes módulos ou componentes do sistema estão organizados e interagem entre si.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PT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Implantação</a:t>
            </a: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Mostra a configuração física do sistema, destacando os nós de hardware e software e as relações entre eles.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7365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140227" y="1427185"/>
            <a:ext cx="6633757" cy="6633757"/>
          </a:xfrm>
          <a:custGeom>
            <a:avLst/>
            <a:gdLst/>
            <a:ahLst/>
            <a:cxnLst/>
            <a:rect l="l" t="t" r="r" b="b"/>
            <a:pathLst>
              <a:path w="6633757" h="6633757">
                <a:moveTo>
                  <a:pt x="0" y="0"/>
                </a:moveTo>
                <a:lnTo>
                  <a:pt x="6633757" y="0"/>
                </a:lnTo>
                <a:lnTo>
                  <a:pt x="6633757" y="6633757"/>
                </a:lnTo>
                <a:lnTo>
                  <a:pt x="0" y="6633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1674" y="1123950"/>
            <a:ext cx="8092094" cy="114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65"/>
              </a:lnSpc>
            </a:pPr>
            <a:r>
              <a:rPr lang="en-US" sz="4500">
                <a:solidFill>
                  <a:srgbClr val="000000"/>
                </a:solidFill>
                <a:latin typeface="DM Sans Bold"/>
              </a:rPr>
              <a:t>Padrões de Projecto</a:t>
            </a:r>
          </a:p>
          <a:p>
            <a:pPr>
              <a:lnSpc>
                <a:spcPts val="4365"/>
              </a:lnSpc>
            </a:pPr>
            <a:endParaRPr lang="en-US" sz="45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1674" y="2354453"/>
            <a:ext cx="7707571" cy="299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Segundo </a:t>
            </a:r>
            <a:r>
              <a:rPr lang="en-US" sz="1999" spc="119">
                <a:solidFill>
                  <a:srgbClr val="000000"/>
                </a:solidFill>
                <a:latin typeface="DM Sans Bold"/>
              </a:rPr>
              <a:t>Erich Gamma, Richard Helm, Ralph Johnson e John Vlissides (Gang of Four):</a:t>
            </a:r>
          </a:p>
          <a:p>
            <a:pPr>
              <a:lnSpc>
                <a:spcPts val="2699"/>
              </a:lnSpc>
            </a:pPr>
            <a:endParaRPr lang="en-US" sz="1999" spc="119">
              <a:solidFill>
                <a:srgbClr val="000000"/>
              </a:solidFill>
              <a:latin typeface="DM Sans Bold"/>
            </a:endParaRP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DM Sans Bold"/>
              </a:rPr>
              <a:t>Padrões de projeto</a:t>
            </a:r>
            <a:r>
              <a:rPr lang="en-US" sz="1999" spc="119">
                <a:solidFill>
                  <a:srgbClr val="000000"/>
                </a:solidFill>
                <a:latin typeface="DM Sans"/>
              </a:rPr>
              <a:t> são soluções genéricas para problemas de design de software recorrentes em sistemas orientados a objetos. São soluções reutilizáveis que podem ser aplicadas em diferentes contextos para melhorar a qualidade, flexibilidade e manutenabilidade do código</a:t>
            </a:r>
            <a:r>
              <a:rPr lang="en-US" sz="1999" spc="119">
                <a:solidFill>
                  <a:srgbClr val="000000"/>
                </a:solidFill>
                <a:latin typeface="DM Sans Bold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72061" y="1025292"/>
            <a:ext cx="5587239" cy="2662922"/>
            <a:chOff x="0" y="0"/>
            <a:chExt cx="2065940" cy="9846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72061" y="3808631"/>
            <a:ext cx="5587239" cy="2662922"/>
            <a:chOff x="0" y="0"/>
            <a:chExt cx="2065940" cy="9846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72061" y="6595378"/>
            <a:ext cx="5587239" cy="2662922"/>
            <a:chOff x="0" y="0"/>
            <a:chExt cx="2065940" cy="9846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3812039"/>
            <a:ext cx="5587239" cy="2662922"/>
            <a:chOff x="0" y="0"/>
            <a:chExt cx="2065940" cy="9846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6598786"/>
            <a:ext cx="5587239" cy="2662922"/>
            <a:chOff x="0" y="0"/>
            <a:chExt cx="2065940" cy="9846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7900054">
            <a:off x="7348622" y="2133028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2700000">
            <a:off x="10017119" y="214449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3209977">
            <a:off x="9982257" y="7689589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7866361">
            <a:off x="7243302" y="766545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435202" y="1973968"/>
            <a:ext cx="4774235" cy="704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36"/>
              </a:lnSpc>
            </a:pPr>
            <a:r>
              <a:rPr lang="en-US" sz="1299">
                <a:solidFill>
                  <a:srgbClr val="000000"/>
                </a:solidFill>
                <a:latin typeface="DM Sans"/>
              </a:rPr>
              <a:t>Esses padrões foram criados para a instanciação de classes. Eles podem tanto ser padrões de criação de classes como de criação de objetos.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95244" y="4370665"/>
            <a:ext cx="4297511" cy="16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7"/>
              </a:lnSpc>
            </a:pPr>
            <a:r>
              <a:rPr lang="en-US" sz="4399">
                <a:solidFill>
                  <a:srgbClr val="000000"/>
                </a:solidFill>
                <a:latin typeface="DM Sans Bold"/>
              </a:rPr>
              <a:t>Tipos de Padrões de Software</a:t>
            </a:r>
          </a:p>
          <a:p>
            <a:pPr marL="0" lvl="1" indent="0" algn="ctr">
              <a:lnSpc>
                <a:spcPts val="97"/>
              </a:lnSpc>
              <a:spcBef>
                <a:spcPct val="0"/>
              </a:spcBef>
            </a:pPr>
            <a:endParaRPr lang="en-US" sz="4399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35202" y="1700477"/>
            <a:ext cx="2289553" cy="211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1648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DM Sans Bold"/>
              </a:rPr>
              <a:t>Padrões Criacionais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35202" y="4645592"/>
            <a:ext cx="4774235" cy="942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36"/>
              </a:lnSpc>
            </a:pPr>
            <a:r>
              <a:rPr lang="en-US" sz="1299">
                <a:solidFill>
                  <a:srgbClr val="000000"/>
                </a:solidFill>
                <a:latin typeface="DM Sans"/>
              </a:rPr>
              <a:t>Esses padrões foram criados levando em conta a estrutura de uma classe e sua composição. O objetivo principal da maioria desses padrões é aumentar a funcionalidade das classes envolvidas, sem alterar muito de sua composição.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35202" y="4372102"/>
            <a:ext cx="2289553" cy="211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1648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DM Sans Bold"/>
              </a:rPr>
              <a:t>Padrões Estruturais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5202" y="7577352"/>
            <a:ext cx="4774235" cy="466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36"/>
              </a:lnSpc>
            </a:pPr>
            <a:r>
              <a:rPr lang="en-US" sz="1299">
                <a:solidFill>
                  <a:srgbClr val="000000"/>
                </a:solidFill>
                <a:latin typeface="DM Sans"/>
              </a:rPr>
              <a:t>Esses padrões foram criados levando em conta a forma como uma classe se comunica com as outras.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35202" y="7303862"/>
            <a:ext cx="3212378" cy="211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1648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DM Sans Bold"/>
              </a:rPr>
              <a:t>Padrões Comportamentais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078563" y="1732435"/>
            <a:ext cx="4774235" cy="1657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36"/>
              </a:lnSpc>
            </a:pPr>
            <a:r>
              <a:rPr lang="en-US" sz="1299">
                <a:solidFill>
                  <a:srgbClr val="000000"/>
                </a:solidFill>
                <a:latin typeface="DM Sans"/>
              </a:rPr>
              <a:t>O padrão de projeto </a:t>
            </a:r>
            <a:r>
              <a:rPr lang="en-US" sz="1299">
                <a:solidFill>
                  <a:srgbClr val="000000"/>
                </a:solidFill>
                <a:latin typeface="DM Sans Bold"/>
              </a:rPr>
              <a:t>Singleton</a:t>
            </a:r>
            <a:r>
              <a:rPr lang="en-US" sz="1299">
                <a:solidFill>
                  <a:srgbClr val="000000"/>
                </a:solidFill>
                <a:latin typeface="DM Sans"/>
              </a:rPr>
              <a:t> é um padrão criacional, cujo objetivo é criar apenas uma instância de uma classe e fornecer apenas um ponto global de acesso àquele objeto. Um exemplo comumente usado dessa classe em Java é o calendário, onde você não pode fazer uma instância daquela classe. Ele também usa seu próprio método getInstance()para obter o objeto a ser usado.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078563" y="1458944"/>
            <a:ext cx="3393106" cy="211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1648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DM Sans Bold"/>
              </a:rPr>
              <a:t>Exemplo de Padrões Criacionais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44228" y="4587005"/>
            <a:ext cx="4774235" cy="141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36"/>
              </a:lnSpc>
            </a:pPr>
            <a:r>
              <a:rPr lang="en-US" sz="1299">
                <a:solidFill>
                  <a:srgbClr val="000000"/>
                </a:solidFill>
                <a:latin typeface="DM Sans"/>
              </a:rPr>
              <a:t>O padrão de projetos </a:t>
            </a:r>
            <a:r>
              <a:rPr lang="en-US" sz="1299">
                <a:solidFill>
                  <a:srgbClr val="000000"/>
                </a:solidFill>
                <a:latin typeface="DM Sans Bold"/>
              </a:rPr>
              <a:t>Decorator</a:t>
            </a:r>
            <a:r>
              <a:rPr lang="en-US" sz="1299">
                <a:solidFill>
                  <a:srgbClr val="000000"/>
                </a:solidFill>
                <a:latin typeface="DM Sans"/>
              </a:rPr>
              <a:t> está na categoria estrutural de uma classe, seja por herança, composição ou ambos. O objetivo desse padrão é modificar a funcionalidade de um objeto em tempo de execução. Esse é um dos vários padrões de projetos que usam classes abstratas e interfaces com composição para obter o resultado desejado.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144228" y="4313515"/>
            <a:ext cx="3475747" cy="211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1648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DM Sans Bold"/>
              </a:rPr>
              <a:t>Exemplo de Padrões Estruturais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255377" y="7363166"/>
            <a:ext cx="4774235" cy="118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36"/>
              </a:lnSpc>
            </a:pPr>
            <a:r>
              <a:rPr lang="en-US" sz="1299">
                <a:solidFill>
                  <a:srgbClr val="000000"/>
                </a:solidFill>
                <a:latin typeface="DM Sans"/>
              </a:rPr>
              <a:t>O padrão de projeto comportamental tem como foco a maneira como as classes e objetos se comunicam uns com os outros. A ideia central do padrão </a:t>
            </a:r>
            <a:r>
              <a:rPr lang="en-US" sz="1299">
                <a:solidFill>
                  <a:srgbClr val="000000"/>
                </a:solidFill>
                <a:latin typeface="DM Sans Bold"/>
              </a:rPr>
              <a:t>Command</a:t>
            </a:r>
            <a:r>
              <a:rPr lang="en-US" sz="1299">
                <a:solidFill>
                  <a:srgbClr val="000000"/>
                </a:solidFill>
                <a:latin typeface="DM Sans"/>
              </a:rPr>
              <a:t> é produzir um maior nível de acoplamento fraco entre as partes envolvidas (leia-se as classes).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255377" y="7089676"/>
            <a:ext cx="4203058" cy="211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1648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DM Sans Bold"/>
              </a:rPr>
              <a:t>Exemplo de Padrões Comportamentais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04950" y="3161451"/>
            <a:ext cx="7025086" cy="219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39"/>
              </a:lnSpc>
            </a:pPr>
            <a:r>
              <a:rPr lang="en-US" sz="8700">
                <a:solidFill>
                  <a:srgbClr val="000000"/>
                </a:solidFill>
                <a:latin typeface="DM Sans Bold"/>
              </a:rPr>
              <a:t>Arquitectura de Software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04950" y="6252853"/>
            <a:ext cx="7025086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Segundo </a:t>
            </a:r>
            <a:r>
              <a:rPr lang="en-US" sz="1999" spc="119">
                <a:solidFill>
                  <a:srgbClr val="000000"/>
                </a:solidFill>
                <a:latin typeface="DM Sans Bold"/>
              </a:rPr>
              <a:t>Philippe Kruchten</a:t>
            </a:r>
            <a:r>
              <a:rPr lang="en-US" sz="1999" spc="119">
                <a:solidFill>
                  <a:srgbClr val="000000"/>
                </a:solidFill>
                <a:latin typeface="DM Sans"/>
              </a:rPr>
              <a:t>:</a:t>
            </a: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A </a:t>
            </a:r>
            <a:r>
              <a:rPr lang="en-US" sz="1999" spc="119">
                <a:solidFill>
                  <a:srgbClr val="000000"/>
                </a:solidFill>
                <a:latin typeface="DM Sans Bold"/>
              </a:rPr>
              <a:t>arquitectura de software</a:t>
            </a:r>
            <a:r>
              <a:rPr lang="en-US" sz="1999" spc="119">
                <a:solidFill>
                  <a:srgbClr val="000000"/>
                </a:solidFill>
                <a:latin typeface="DM Sans"/>
              </a:rPr>
              <a:t> é a descrição abstrata de um sistema, composta por seus componentes, seus relacionamentos e seus princípios de design.</a:t>
            </a: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endParaRPr lang="en-US" sz="1999" spc="119">
              <a:solidFill>
                <a:srgbClr val="000000"/>
              </a:solidFill>
              <a:latin typeface="DM Sa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9975489" y="1170261"/>
            <a:ext cx="6998061" cy="2561528"/>
            <a:chOff x="0" y="0"/>
            <a:chExt cx="2342659" cy="8574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491672" y="1516596"/>
            <a:ext cx="4455996" cy="29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12"/>
              </a:lnSpc>
            </a:pPr>
            <a:r>
              <a:rPr lang="en-US" sz="2200" spc="-180">
                <a:solidFill>
                  <a:srgbClr val="000000"/>
                </a:solidFill>
                <a:latin typeface="DM Sans Bold"/>
              </a:rPr>
              <a:t>Arquitectura em Camadas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75489" y="3862348"/>
            <a:ext cx="6998061" cy="2561528"/>
            <a:chOff x="0" y="0"/>
            <a:chExt cx="2342659" cy="8574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75489" y="6557226"/>
            <a:ext cx="6998061" cy="2561528"/>
            <a:chOff x="0" y="0"/>
            <a:chExt cx="2342659" cy="8574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491672" y="1898775"/>
            <a:ext cx="6181342" cy="165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2" lvl="1" indent="-151131" algn="just">
              <a:lnSpc>
                <a:spcPts val="1890"/>
              </a:lnSpc>
              <a:spcBef>
                <a:spcPct val="0"/>
              </a:spcBef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"/>
              </a:rPr>
              <a:t>Divid</a:t>
            </a:r>
            <a:r>
              <a:rPr lang="en-US" sz="1400" u="none" spc="22">
                <a:solidFill>
                  <a:srgbClr val="000000"/>
                </a:solidFill>
                <a:latin typeface="DM Sans"/>
              </a:rPr>
              <a:t>e o sistema em camadas, cada uma com uma responsabilidade específica.</a:t>
            </a:r>
          </a:p>
          <a:p>
            <a:pPr marL="302262" lvl="1" indent="-151131" algn="just">
              <a:lnSpc>
                <a:spcPts val="1890"/>
              </a:lnSpc>
              <a:spcBef>
                <a:spcPct val="0"/>
              </a:spcBef>
              <a:buFont typeface="Arial"/>
              <a:buChar char="•"/>
            </a:pPr>
            <a:r>
              <a:rPr lang="en-US" sz="1400" u="none" spc="22">
                <a:solidFill>
                  <a:srgbClr val="000000"/>
                </a:solidFill>
                <a:latin typeface="DM Sans"/>
              </a:rPr>
              <a:t>Facilita a organização e o desenvolvimento do sistema.</a:t>
            </a:r>
          </a:p>
          <a:p>
            <a:pPr marL="302262" lvl="1" indent="-151131" algn="just">
              <a:lnSpc>
                <a:spcPts val="1890"/>
              </a:lnSpc>
              <a:spcBef>
                <a:spcPct val="0"/>
              </a:spcBef>
              <a:buFont typeface="Arial"/>
              <a:buChar char="•"/>
            </a:pPr>
            <a:r>
              <a:rPr lang="en-US" sz="1400" u="none" spc="22">
                <a:solidFill>
                  <a:srgbClr val="000000"/>
                </a:solidFill>
                <a:latin typeface="DM Sans"/>
              </a:rPr>
              <a:t>Exemplos:</a:t>
            </a:r>
          </a:p>
          <a:p>
            <a:pPr marL="604524" lvl="2" indent="-201508" algn="just">
              <a:lnSpc>
                <a:spcPts val="1890"/>
              </a:lnSpc>
              <a:spcBef>
                <a:spcPct val="0"/>
              </a:spcBef>
              <a:buFont typeface="Arial"/>
              <a:buChar char="⚬"/>
            </a:pPr>
            <a:r>
              <a:rPr lang="en-US" sz="1400" u="none" spc="22">
                <a:solidFill>
                  <a:srgbClr val="000000"/>
                </a:solidFill>
                <a:latin typeface="DM Sans"/>
              </a:rPr>
              <a:t>Arquitetura de três camadas (apresentação, aplicação, dados)</a:t>
            </a:r>
          </a:p>
          <a:p>
            <a:pPr marL="604524" lvl="2" indent="-201508" algn="just">
              <a:lnSpc>
                <a:spcPts val="1890"/>
              </a:lnSpc>
              <a:spcBef>
                <a:spcPct val="0"/>
              </a:spcBef>
              <a:buFont typeface="Arial"/>
              <a:buChar char="⚬"/>
            </a:pPr>
            <a:r>
              <a:rPr lang="en-US" sz="1400" u="none" spc="22">
                <a:solidFill>
                  <a:srgbClr val="000000"/>
                </a:solidFill>
                <a:latin typeface="DM Sans"/>
              </a:rPr>
              <a:t>Arquitetura N-camadas (com mais de três camadas)</a:t>
            </a:r>
          </a:p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1400" u="none" spc="22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TextBox 20"/>
          <p:cNvSpPr txBox="1"/>
          <p:nvPr/>
        </p:nvSpPr>
        <p:spPr>
          <a:xfrm>
            <a:off x="10491672" y="4239994"/>
            <a:ext cx="4954999" cy="29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12"/>
              </a:lnSpc>
            </a:pPr>
            <a:r>
              <a:rPr lang="en-US" sz="2200" spc="-180">
                <a:solidFill>
                  <a:srgbClr val="000000"/>
                </a:solidFill>
                <a:latin typeface="DM Sans Bold"/>
              </a:rPr>
              <a:t>Arquitetura Orientada a Serviços (SOA)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91672" y="4622173"/>
            <a:ext cx="6181342" cy="18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"/>
              </a:rPr>
              <a:t>Trata os componentes do sistema como serviços independentes.</a:t>
            </a:r>
          </a:p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"/>
              </a:rPr>
              <a:t>Permite a comunicação entre os serviços através de interfaces bem definidas.</a:t>
            </a:r>
          </a:p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"/>
              </a:rPr>
              <a:t>Facilita a integração com outros sistemas.</a:t>
            </a:r>
          </a:p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"/>
              </a:rPr>
              <a:t>Exemplos:</a:t>
            </a:r>
          </a:p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"/>
              </a:rPr>
              <a:t>SOA tradicional</a:t>
            </a:r>
          </a:p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"/>
              </a:rPr>
              <a:t>Microservices</a:t>
            </a:r>
          </a:p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1400" spc="22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491672" y="6862453"/>
            <a:ext cx="4455996" cy="29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12"/>
              </a:lnSpc>
            </a:pPr>
            <a:r>
              <a:rPr lang="en-US" sz="2200" spc="-180">
                <a:solidFill>
                  <a:srgbClr val="000000"/>
                </a:solidFill>
                <a:latin typeface="DM Sans Bold"/>
              </a:rPr>
              <a:t>Arquitetura Orientada a Objetos: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491672" y="7244631"/>
            <a:ext cx="6181342" cy="142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"/>
              </a:rPr>
              <a:t>Encapsula dados e funcionalidades em objetos.</a:t>
            </a:r>
          </a:p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"/>
              </a:rPr>
              <a:t>Permite a reutilização de código e facilita a manutenção do sistema.</a:t>
            </a:r>
          </a:p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"/>
              </a:rPr>
              <a:t>Exemplos:</a:t>
            </a:r>
          </a:p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"/>
              </a:rPr>
              <a:t>Arquitetura MVC (Model-View-Controller)</a:t>
            </a:r>
          </a:p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"/>
              </a:rPr>
              <a:t>Arquitetura MVP (Model-View-Presenter)</a:t>
            </a:r>
          </a:p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1400" spc="22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04950" y="3161451"/>
            <a:ext cx="7025086" cy="219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39"/>
              </a:lnSpc>
            </a:pPr>
            <a:r>
              <a:rPr lang="en-US" sz="8700">
                <a:solidFill>
                  <a:srgbClr val="000000"/>
                </a:solidFill>
                <a:latin typeface="DM Sans Bold"/>
              </a:rPr>
              <a:t>Arquitectura de Software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16709" y="3420568"/>
            <a:ext cx="7025086" cy="783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4"/>
              </a:lnSpc>
            </a:pPr>
            <a:r>
              <a:rPr lang="en-US" sz="2699" spc="161">
                <a:solidFill>
                  <a:srgbClr val="000000"/>
                </a:solidFill>
                <a:latin typeface="DM Sans Bold"/>
              </a:rPr>
              <a:t>Outras Arquitecturas:</a:t>
            </a: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endParaRPr lang="en-US" sz="2699" spc="161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9616709" y="4175901"/>
            <a:ext cx="7025086" cy="19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Arquitetura Orientada a Eventos</a:t>
            </a:r>
          </a:p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Arquitetura Hexagonal</a:t>
            </a:r>
          </a:p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Arquitetura peer-to-peer</a:t>
            </a:r>
          </a:p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Arquitetura cliente-servidor</a:t>
            </a:r>
          </a:p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Arquitetura em microsserviços</a:t>
            </a:r>
          </a:p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Arquitetura serverless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6262739" y="7557677"/>
            <a:ext cx="1498101" cy="1386425"/>
          </a:xfrm>
          <a:custGeom>
            <a:avLst/>
            <a:gdLst/>
            <a:ahLst/>
            <a:cxnLst/>
            <a:rect l="l" t="t" r="r" b="b"/>
            <a:pathLst>
              <a:path w="1498101" h="1386425">
                <a:moveTo>
                  <a:pt x="0" y="0"/>
                </a:moveTo>
                <a:lnTo>
                  <a:pt x="1498101" y="0"/>
                </a:lnTo>
                <a:lnTo>
                  <a:pt x="1498101" y="1386425"/>
                </a:lnTo>
                <a:lnTo>
                  <a:pt x="0" y="1386425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966349" y="7243479"/>
            <a:ext cx="3022231" cy="2014821"/>
          </a:xfrm>
          <a:custGeom>
            <a:avLst/>
            <a:gdLst/>
            <a:ahLst/>
            <a:cxnLst/>
            <a:rect l="l" t="t" r="r" b="b"/>
            <a:pathLst>
              <a:path w="3022231" h="2014821">
                <a:moveTo>
                  <a:pt x="0" y="0"/>
                </a:moveTo>
                <a:lnTo>
                  <a:pt x="3022231" y="0"/>
                </a:lnTo>
                <a:lnTo>
                  <a:pt x="3022231" y="2014821"/>
                </a:lnTo>
                <a:lnTo>
                  <a:pt x="0" y="201482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221977" y="4994921"/>
            <a:ext cx="9844046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Segundo Buschmann et al. (1996), Pree (1995) e Pinto (2000) um </a:t>
            </a:r>
            <a:r>
              <a:rPr lang="en-US" sz="1999" spc="119">
                <a:solidFill>
                  <a:srgbClr val="000000"/>
                </a:solidFill>
                <a:latin typeface="DM Sans Bold"/>
              </a:rPr>
              <a:t>Framework</a:t>
            </a:r>
            <a:r>
              <a:rPr lang="en-US" sz="1999" spc="119">
                <a:solidFill>
                  <a:srgbClr val="000000"/>
                </a:solidFill>
                <a:latin typeface="DM Sans"/>
              </a:rPr>
              <a:t> é definido como um software parcialmente completo projetado para ser instanciado. O framework define uma arquitetura para uma família de subsistemas e oferece os construtores básicos para criá-los.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86467" y="3677249"/>
            <a:ext cx="7315066" cy="115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8841">
                <a:solidFill>
                  <a:srgbClr val="000000"/>
                </a:solidFill>
                <a:latin typeface="DM Sans Bold"/>
              </a:rPr>
              <a:t>Frameworks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72061" y="1025292"/>
            <a:ext cx="5587239" cy="2662922"/>
            <a:chOff x="0" y="0"/>
            <a:chExt cx="2065940" cy="9846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72061" y="3808631"/>
            <a:ext cx="5587239" cy="2662922"/>
            <a:chOff x="0" y="0"/>
            <a:chExt cx="2065940" cy="9846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3812039"/>
            <a:ext cx="5587239" cy="2662922"/>
            <a:chOff x="0" y="0"/>
            <a:chExt cx="2065940" cy="9846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6598786"/>
            <a:ext cx="5587239" cy="2662922"/>
            <a:chOff x="0" y="0"/>
            <a:chExt cx="2065940" cy="9846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7900054">
            <a:off x="7348622" y="2133028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2700000">
            <a:off x="10017119" y="214449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3209977">
            <a:off x="9982257" y="7689589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7866361">
            <a:off x="7243302" y="766545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06092" y="1830915"/>
            <a:ext cx="2077716" cy="1085774"/>
          </a:xfrm>
          <a:custGeom>
            <a:avLst/>
            <a:gdLst/>
            <a:ahLst/>
            <a:cxnLst/>
            <a:rect l="l" t="t" r="r" b="b"/>
            <a:pathLst>
              <a:path w="2077716" h="1085774">
                <a:moveTo>
                  <a:pt x="0" y="0"/>
                </a:moveTo>
                <a:lnTo>
                  <a:pt x="2077716" y="0"/>
                </a:lnTo>
                <a:lnTo>
                  <a:pt x="2077716" y="1085774"/>
                </a:lnTo>
                <a:lnTo>
                  <a:pt x="0" y="1085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17501" y="4673909"/>
            <a:ext cx="1735324" cy="874892"/>
          </a:xfrm>
          <a:custGeom>
            <a:avLst/>
            <a:gdLst/>
            <a:ahLst/>
            <a:cxnLst/>
            <a:rect l="l" t="t" r="r" b="b"/>
            <a:pathLst>
              <a:path w="1735324" h="874892">
                <a:moveTo>
                  <a:pt x="0" y="0"/>
                </a:moveTo>
                <a:lnTo>
                  <a:pt x="1735324" y="0"/>
                </a:lnTo>
                <a:lnTo>
                  <a:pt x="1735324" y="874892"/>
                </a:lnTo>
                <a:lnTo>
                  <a:pt x="0" y="874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36254" y="7359886"/>
            <a:ext cx="2119271" cy="1114327"/>
          </a:xfrm>
          <a:custGeom>
            <a:avLst/>
            <a:gdLst/>
            <a:ahLst/>
            <a:cxnLst/>
            <a:rect l="l" t="t" r="r" b="b"/>
            <a:pathLst>
              <a:path w="2119271" h="1114327">
                <a:moveTo>
                  <a:pt x="0" y="0"/>
                </a:moveTo>
                <a:lnTo>
                  <a:pt x="2119271" y="0"/>
                </a:lnTo>
                <a:lnTo>
                  <a:pt x="2119271" y="1114327"/>
                </a:lnTo>
                <a:lnTo>
                  <a:pt x="0" y="11143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2118917" y="1485246"/>
            <a:ext cx="1599260" cy="1743013"/>
          </a:xfrm>
          <a:custGeom>
            <a:avLst/>
            <a:gdLst/>
            <a:ahLst/>
            <a:cxnLst/>
            <a:rect l="l" t="t" r="r" b="b"/>
            <a:pathLst>
              <a:path w="1599260" h="1743013">
                <a:moveTo>
                  <a:pt x="0" y="0"/>
                </a:moveTo>
                <a:lnTo>
                  <a:pt x="1599259" y="0"/>
                </a:lnTo>
                <a:lnTo>
                  <a:pt x="1599259" y="1743014"/>
                </a:lnTo>
                <a:lnTo>
                  <a:pt x="0" y="17430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049343" y="4750413"/>
            <a:ext cx="1697840" cy="721884"/>
          </a:xfrm>
          <a:custGeom>
            <a:avLst/>
            <a:gdLst/>
            <a:ahLst/>
            <a:cxnLst/>
            <a:rect l="l" t="t" r="r" b="b"/>
            <a:pathLst>
              <a:path w="1697840" h="721884">
                <a:moveTo>
                  <a:pt x="0" y="0"/>
                </a:moveTo>
                <a:lnTo>
                  <a:pt x="1697840" y="0"/>
                </a:lnTo>
                <a:lnTo>
                  <a:pt x="1697840" y="721884"/>
                </a:lnTo>
                <a:lnTo>
                  <a:pt x="0" y="7218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4101836" y="1244521"/>
            <a:ext cx="2816627" cy="260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6"/>
              </a:lnSpc>
            </a:pPr>
            <a:r>
              <a:rPr lang="en-US" sz="1299">
                <a:solidFill>
                  <a:srgbClr val="000000"/>
                </a:solidFill>
                <a:latin typeface="DM Sans Bold"/>
              </a:rPr>
              <a:t>Vantagens</a:t>
            </a:r>
            <a:r>
              <a:rPr lang="en-US" sz="1299">
                <a:solidFill>
                  <a:srgbClr val="000000"/>
                </a:solidFill>
                <a:latin typeface="DM Sans"/>
              </a:rPr>
              <a:t>:</a:t>
            </a:r>
          </a:p>
          <a:p>
            <a:pPr marL="280668" lvl="1" indent="-140334">
              <a:lnSpc>
                <a:spcPts val="1936"/>
              </a:lnSpc>
              <a:buFont typeface="Arial"/>
              <a:buChar char="•"/>
            </a:pPr>
            <a:r>
              <a:rPr lang="en-US" sz="1299">
                <a:solidFill>
                  <a:srgbClr val="000000"/>
                </a:solidFill>
                <a:latin typeface="DM Sans"/>
              </a:rPr>
              <a:t>Ferramenta online gratuita e de código aberto</a:t>
            </a:r>
          </a:p>
          <a:p>
            <a:pPr marL="280668" lvl="1" indent="-140334">
              <a:lnSpc>
                <a:spcPts val="1936"/>
              </a:lnSpc>
              <a:buFont typeface="Arial"/>
              <a:buChar char="•"/>
            </a:pPr>
            <a:r>
              <a:rPr lang="en-US" sz="1299">
                <a:solidFill>
                  <a:srgbClr val="000000"/>
                </a:solidFill>
                <a:latin typeface="DM Sans"/>
              </a:rPr>
              <a:t>Interface simples e intuitiva.</a:t>
            </a:r>
          </a:p>
          <a:p>
            <a:pPr>
              <a:lnSpc>
                <a:spcPts val="1936"/>
              </a:lnSpc>
            </a:pPr>
            <a:r>
              <a:rPr lang="en-US" sz="1299">
                <a:solidFill>
                  <a:srgbClr val="000000"/>
                </a:solidFill>
                <a:latin typeface="DM Sans Bold"/>
              </a:rPr>
              <a:t>Desvantagens</a:t>
            </a:r>
            <a:r>
              <a:rPr lang="en-US" sz="1299">
                <a:solidFill>
                  <a:srgbClr val="000000"/>
                </a:solidFill>
                <a:latin typeface="DM Sans"/>
              </a:rPr>
              <a:t>:</a:t>
            </a:r>
          </a:p>
          <a:p>
            <a:pPr marL="280668" lvl="1" indent="-140334">
              <a:lnSpc>
                <a:spcPts val="1936"/>
              </a:lnSpc>
              <a:buFont typeface="Arial"/>
              <a:buChar char="•"/>
            </a:pPr>
            <a:r>
              <a:rPr lang="en-US" sz="1299">
                <a:solidFill>
                  <a:srgbClr val="000000"/>
                </a:solidFill>
                <a:latin typeface="DM Sans"/>
              </a:rPr>
              <a:t>Pode não ser tão poderoso  em termos de recursos avançados.</a:t>
            </a:r>
          </a:p>
          <a:p>
            <a:pPr marL="280668" lvl="1" indent="-140334">
              <a:lnSpc>
                <a:spcPts val="1936"/>
              </a:lnSpc>
              <a:buFont typeface="Arial"/>
              <a:buChar char="•"/>
            </a:pPr>
            <a:r>
              <a:rPr lang="en-US" sz="1299">
                <a:solidFill>
                  <a:srgbClr val="000000"/>
                </a:solidFill>
                <a:latin typeface="DM Sans"/>
              </a:rPr>
              <a:t>Suporte pode ser limitado em comparação com soluções comerciais.</a:t>
            </a: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sz="1299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128183" y="4019962"/>
            <a:ext cx="2816627" cy="2371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6"/>
              </a:lnSpc>
            </a:pPr>
            <a:r>
              <a:rPr lang="en-US" sz="1299">
                <a:solidFill>
                  <a:srgbClr val="000000"/>
                </a:solidFill>
                <a:latin typeface="DM Sans Bold"/>
              </a:rPr>
              <a:t>Vantagens</a:t>
            </a:r>
            <a:r>
              <a:rPr lang="en-US" sz="1299">
                <a:solidFill>
                  <a:srgbClr val="000000"/>
                </a:solidFill>
                <a:latin typeface="DM Sans"/>
              </a:rPr>
              <a:t>:</a:t>
            </a:r>
          </a:p>
          <a:p>
            <a:pPr marL="280668" lvl="1" indent="-140334">
              <a:lnSpc>
                <a:spcPts val="1936"/>
              </a:lnSpc>
              <a:buFont typeface="Arial"/>
              <a:buChar char="•"/>
            </a:pPr>
            <a:r>
              <a:rPr lang="en-US" sz="1299">
                <a:solidFill>
                  <a:srgbClr val="000000"/>
                </a:solidFill>
                <a:latin typeface="DM Sans"/>
              </a:rPr>
              <a:t>Interface simples e fácil de usar.</a:t>
            </a:r>
          </a:p>
          <a:p>
            <a:pPr marL="280668" lvl="1" indent="-140334">
              <a:lnSpc>
                <a:spcPts val="1936"/>
              </a:lnSpc>
              <a:buFont typeface="Arial"/>
              <a:buChar char="•"/>
            </a:pPr>
            <a:r>
              <a:rPr lang="en-US" sz="1299">
                <a:solidFill>
                  <a:srgbClr val="000000"/>
                </a:solidFill>
                <a:latin typeface="DM Sans"/>
              </a:rPr>
              <a:t>Preço acessível e opção de versão gratuita disponível.</a:t>
            </a:r>
          </a:p>
          <a:p>
            <a:pPr>
              <a:lnSpc>
                <a:spcPts val="1936"/>
              </a:lnSpc>
            </a:pPr>
            <a:r>
              <a:rPr lang="en-US" sz="1299">
                <a:solidFill>
                  <a:srgbClr val="000000"/>
                </a:solidFill>
                <a:latin typeface="DM Sans Bold"/>
              </a:rPr>
              <a:t>Desvantagens</a:t>
            </a:r>
            <a:r>
              <a:rPr lang="en-US" sz="1299">
                <a:solidFill>
                  <a:srgbClr val="000000"/>
                </a:solidFill>
                <a:latin typeface="DM Sans"/>
              </a:rPr>
              <a:t>:</a:t>
            </a:r>
          </a:p>
          <a:p>
            <a:pPr marL="280668" lvl="1" indent="-140334">
              <a:lnSpc>
                <a:spcPts val="1936"/>
              </a:lnSpc>
              <a:buFont typeface="Arial"/>
              <a:buChar char="•"/>
            </a:pPr>
            <a:r>
              <a:rPr lang="en-US" sz="1299">
                <a:solidFill>
                  <a:srgbClr val="000000"/>
                </a:solidFill>
                <a:latin typeface="DM Sans"/>
              </a:rPr>
              <a:t>Falta de recursos avançados necessários para projetos complexos.</a:t>
            </a:r>
          </a:p>
          <a:p>
            <a:pPr marL="280668" lvl="1" indent="-140334">
              <a:lnSpc>
                <a:spcPts val="1936"/>
              </a:lnSpc>
              <a:buFont typeface="Arial"/>
              <a:buChar char="•"/>
            </a:pPr>
            <a:r>
              <a:rPr lang="en-US" sz="1299">
                <a:solidFill>
                  <a:srgbClr val="000000"/>
                </a:solidFill>
                <a:latin typeface="DM Sans"/>
              </a:rPr>
              <a:t>Suporte limitado</a:t>
            </a: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sz="1299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455525" y="1202443"/>
            <a:ext cx="2816627" cy="260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6"/>
              </a:lnSpc>
            </a:pPr>
            <a:r>
              <a:rPr lang="en-US" sz="1299">
                <a:solidFill>
                  <a:srgbClr val="000000"/>
                </a:solidFill>
                <a:latin typeface="DM Sans Bold"/>
              </a:rPr>
              <a:t>Vantagens</a:t>
            </a:r>
            <a:r>
              <a:rPr lang="en-US" sz="1299">
                <a:solidFill>
                  <a:srgbClr val="000000"/>
                </a:solidFill>
                <a:latin typeface="DM Sans"/>
              </a:rPr>
              <a:t>:</a:t>
            </a:r>
          </a:p>
          <a:p>
            <a:pPr marL="280668" lvl="1" indent="-140334">
              <a:lnSpc>
                <a:spcPts val="1936"/>
              </a:lnSpc>
              <a:buFont typeface="Arial"/>
              <a:buChar char="•"/>
            </a:pPr>
            <a:r>
              <a:rPr lang="en-US" sz="1299">
                <a:solidFill>
                  <a:srgbClr val="000000"/>
                </a:solidFill>
                <a:latin typeface="DM Sans"/>
              </a:rPr>
              <a:t>Interface intuitiva e fácil de usar.</a:t>
            </a:r>
          </a:p>
          <a:p>
            <a:pPr marL="280668" lvl="1" indent="-140334">
              <a:lnSpc>
                <a:spcPts val="1936"/>
              </a:lnSpc>
              <a:buFont typeface="Arial"/>
              <a:buChar char="•"/>
            </a:pPr>
            <a:r>
              <a:rPr lang="en-US" sz="1299">
                <a:solidFill>
                  <a:srgbClr val="000000"/>
                </a:solidFill>
                <a:latin typeface="DM Sans"/>
              </a:rPr>
              <a:t>Suporte a integrações com outras ferramentas populares.</a:t>
            </a:r>
          </a:p>
          <a:p>
            <a:pPr>
              <a:lnSpc>
                <a:spcPts val="1936"/>
              </a:lnSpc>
            </a:pPr>
            <a:r>
              <a:rPr lang="en-US" sz="1299">
                <a:solidFill>
                  <a:srgbClr val="000000"/>
                </a:solidFill>
                <a:latin typeface="DM Sans Bold"/>
              </a:rPr>
              <a:t>Desvantagens:</a:t>
            </a:r>
          </a:p>
          <a:p>
            <a:pPr marL="280668" lvl="1" indent="-140334">
              <a:lnSpc>
                <a:spcPts val="1936"/>
              </a:lnSpc>
              <a:buFont typeface="Arial"/>
              <a:buChar char="•"/>
            </a:pPr>
            <a:r>
              <a:rPr lang="en-US" sz="1299">
                <a:solidFill>
                  <a:srgbClr val="000000"/>
                </a:solidFill>
                <a:latin typeface="DM Sans"/>
              </a:rPr>
              <a:t>Algumas funcionalidades avançadas podem exigir planos de assinatura mais caros.</a:t>
            </a:r>
          </a:p>
          <a:p>
            <a:pPr marL="280668" lvl="1" indent="-140334">
              <a:lnSpc>
                <a:spcPts val="1936"/>
              </a:lnSpc>
              <a:buFont typeface="Arial"/>
              <a:buChar char="•"/>
            </a:pPr>
            <a:r>
              <a:rPr lang="en-US" sz="1299">
                <a:solidFill>
                  <a:srgbClr val="000000"/>
                </a:solidFill>
                <a:latin typeface="DM Sans"/>
              </a:rPr>
              <a:t>Curva de aprendizado para usuários novos.</a:t>
            </a:r>
          </a:p>
          <a:p>
            <a:pPr marL="0" lvl="0" indent="0" algn="l">
              <a:lnSpc>
                <a:spcPts val="1936"/>
              </a:lnSpc>
            </a:pPr>
            <a:endParaRPr lang="en-US" sz="1299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458475" y="4055113"/>
            <a:ext cx="2816627" cy="2371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6"/>
              </a:lnSpc>
            </a:pPr>
            <a:r>
              <a:rPr lang="en-US" sz="1299">
                <a:solidFill>
                  <a:srgbClr val="000000"/>
                </a:solidFill>
                <a:latin typeface="DM Sans Bold"/>
              </a:rPr>
              <a:t>Vantagens</a:t>
            </a:r>
            <a:r>
              <a:rPr lang="en-US" sz="1299">
                <a:solidFill>
                  <a:srgbClr val="000000"/>
                </a:solidFill>
                <a:latin typeface="DM Sans"/>
              </a:rPr>
              <a:t>:</a:t>
            </a:r>
          </a:p>
          <a:p>
            <a:pPr marL="280668" lvl="1" indent="-140334">
              <a:lnSpc>
                <a:spcPts val="1936"/>
              </a:lnSpc>
              <a:buFont typeface="Arial"/>
              <a:buChar char="•"/>
            </a:pPr>
            <a:r>
              <a:rPr lang="en-US" sz="1299">
                <a:solidFill>
                  <a:srgbClr val="000000"/>
                </a:solidFill>
                <a:latin typeface="DM Sans"/>
              </a:rPr>
              <a:t>Interface limpa e simplificada, facilitando a criação rápida de diagramas.</a:t>
            </a:r>
          </a:p>
          <a:p>
            <a:pPr marL="280668" lvl="1" indent="-140334">
              <a:lnSpc>
                <a:spcPts val="1936"/>
              </a:lnSpc>
              <a:buFont typeface="Arial"/>
              <a:buChar char="•"/>
            </a:pPr>
            <a:r>
              <a:rPr lang="en-US" sz="1299">
                <a:solidFill>
                  <a:srgbClr val="000000"/>
                </a:solidFill>
                <a:latin typeface="DM Sans"/>
              </a:rPr>
              <a:t>Opção de compartilhamento e colaboração em tempo real.</a:t>
            </a:r>
          </a:p>
          <a:p>
            <a:pPr>
              <a:lnSpc>
                <a:spcPts val="1936"/>
              </a:lnSpc>
            </a:pPr>
            <a:r>
              <a:rPr lang="en-US" sz="1299">
                <a:solidFill>
                  <a:srgbClr val="000000"/>
                </a:solidFill>
                <a:latin typeface="DM Sans Bold"/>
              </a:rPr>
              <a:t>Desvantagens</a:t>
            </a:r>
            <a:r>
              <a:rPr lang="en-US" sz="1299">
                <a:solidFill>
                  <a:srgbClr val="000000"/>
                </a:solidFill>
                <a:latin typeface="DM Sans"/>
              </a:rPr>
              <a:t>:</a:t>
            </a:r>
          </a:p>
          <a:p>
            <a:pPr marL="280668" lvl="1" indent="-140334">
              <a:lnSpc>
                <a:spcPts val="1936"/>
              </a:lnSpc>
              <a:buFont typeface="Arial"/>
              <a:buChar char="•"/>
            </a:pPr>
            <a:r>
              <a:rPr lang="en-US" sz="1299">
                <a:solidFill>
                  <a:srgbClr val="000000"/>
                </a:solidFill>
                <a:latin typeface="DM Sans"/>
              </a:rPr>
              <a:t>É menos flexível </a:t>
            </a:r>
          </a:p>
          <a:p>
            <a:pPr marL="280668" lvl="1" indent="-140334">
              <a:lnSpc>
                <a:spcPts val="1936"/>
              </a:lnSpc>
              <a:buFont typeface="Arial"/>
              <a:buChar char="•"/>
            </a:pPr>
            <a:r>
              <a:rPr lang="en-US" sz="1299">
                <a:solidFill>
                  <a:srgbClr val="000000"/>
                </a:solidFill>
                <a:latin typeface="DM Sans"/>
              </a:rPr>
              <a:t>Menos recursos avançados </a:t>
            </a:r>
          </a:p>
          <a:p>
            <a:pPr marL="0" lvl="0" indent="0" algn="l">
              <a:lnSpc>
                <a:spcPts val="1936"/>
              </a:lnSpc>
            </a:pPr>
            <a:endParaRPr lang="en-US" sz="1299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549770" y="6722611"/>
            <a:ext cx="2816627" cy="260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6"/>
              </a:lnSpc>
            </a:pPr>
            <a:r>
              <a:rPr lang="en-US" sz="1299">
                <a:solidFill>
                  <a:srgbClr val="000000"/>
                </a:solidFill>
                <a:latin typeface="DM Sans Bold"/>
              </a:rPr>
              <a:t>Vantagens:</a:t>
            </a:r>
          </a:p>
          <a:p>
            <a:pPr marL="280668" lvl="1" indent="-140334">
              <a:lnSpc>
                <a:spcPts val="1936"/>
              </a:lnSpc>
              <a:buFont typeface="Arial"/>
              <a:buChar char="•"/>
            </a:pPr>
            <a:r>
              <a:rPr lang="en-US" sz="1299">
                <a:solidFill>
                  <a:srgbClr val="000000"/>
                </a:solidFill>
                <a:latin typeface="DM Sans"/>
              </a:rPr>
              <a:t>Amplas funcionalidades para criação de diagramas</a:t>
            </a:r>
          </a:p>
          <a:p>
            <a:pPr marL="280668" lvl="1" indent="-140334">
              <a:lnSpc>
                <a:spcPts val="1936"/>
              </a:lnSpc>
              <a:buFont typeface="Arial"/>
              <a:buChar char="•"/>
            </a:pPr>
            <a:r>
              <a:rPr lang="en-US" sz="1299">
                <a:solidFill>
                  <a:srgbClr val="000000"/>
                </a:solidFill>
                <a:latin typeface="DM Sans"/>
              </a:rPr>
              <a:t>Integração com Microsoft Office e outras ferramentas populares.</a:t>
            </a:r>
          </a:p>
          <a:p>
            <a:pPr>
              <a:lnSpc>
                <a:spcPts val="1936"/>
              </a:lnSpc>
            </a:pPr>
            <a:r>
              <a:rPr lang="en-US" sz="1299">
                <a:solidFill>
                  <a:srgbClr val="000000"/>
                </a:solidFill>
                <a:latin typeface="DM Sans Bold"/>
              </a:rPr>
              <a:t>Desvantagens:</a:t>
            </a:r>
          </a:p>
          <a:p>
            <a:pPr marL="280668" lvl="1" indent="-140334">
              <a:lnSpc>
                <a:spcPts val="1936"/>
              </a:lnSpc>
              <a:buFont typeface="Arial"/>
              <a:buChar char="•"/>
            </a:pPr>
            <a:r>
              <a:rPr lang="en-US" sz="1299">
                <a:solidFill>
                  <a:srgbClr val="000000"/>
                </a:solidFill>
                <a:latin typeface="DM Sans"/>
              </a:rPr>
              <a:t>Preço relativamente alto.</a:t>
            </a:r>
          </a:p>
          <a:p>
            <a:pPr marL="280668" lvl="1" indent="-140334">
              <a:lnSpc>
                <a:spcPts val="1936"/>
              </a:lnSpc>
              <a:buFont typeface="Arial"/>
              <a:buChar char="•"/>
            </a:pPr>
            <a:r>
              <a:rPr lang="en-US" sz="1299">
                <a:solidFill>
                  <a:srgbClr val="000000"/>
                </a:solidFill>
                <a:latin typeface="DM Sans"/>
              </a:rPr>
              <a:t>Algumas funcionalidades avançadas podem exigir algum tempo para dominar.</a:t>
            </a:r>
          </a:p>
          <a:p>
            <a:pPr marL="0" lvl="0" indent="0" algn="l">
              <a:lnSpc>
                <a:spcPts val="1936"/>
              </a:lnSpc>
            </a:pPr>
            <a:endParaRPr lang="en-US" sz="1299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995244" y="4438777"/>
            <a:ext cx="4297511" cy="174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559"/>
              </a:lnSpc>
              <a:spcBef>
                <a:spcPct val="0"/>
              </a:spcBef>
            </a:pPr>
            <a:r>
              <a:rPr lang="en-US" sz="4700">
                <a:solidFill>
                  <a:srgbClr val="000000"/>
                </a:solidFill>
                <a:latin typeface="DM Sans Bold"/>
              </a:rPr>
              <a:t>Ferramentas de Modelagem UML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18882" y="1278255"/>
            <a:ext cx="4905140" cy="3863340"/>
          </a:xfrm>
          <a:custGeom>
            <a:avLst/>
            <a:gdLst/>
            <a:ahLst/>
            <a:cxnLst/>
            <a:rect l="l" t="t" r="r" b="b"/>
            <a:pathLst>
              <a:path w="4905140" h="3863340">
                <a:moveTo>
                  <a:pt x="0" y="0"/>
                </a:moveTo>
                <a:lnTo>
                  <a:pt x="4905139" y="0"/>
                </a:lnTo>
                <a:lnTo>
                  <a:pt x="4905139" y="3863340"/>
                </a:lnTo>
                <a:lnTo>
                  <a:pt x="0" y="386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18882" y="6241732"/>
            <a:ext cx="5063130" cy="1822727"/>
          </a:xfrm>
          <a:custGeom>
            <a:avLst/>
            <a:gdLst/>
            <a:ahLst/>
            <a:cxnLst/>
            <a:rect l="l" t="t" r="r" b="b"/>
            <a:pathLst>
              <a:path w="5063130" h="1822727">
                <a:moveTo>
                  <a:pt x="0" y="0"/>
                </a:moveTo>
                <a:lnTo>
                  <a:pt x="5063130" y="0"/>
                </a:lnTo>
                <a:lnTo>
                  <a:pt x="5063130" y="1822727"/>
                </a:lnTo>
                <a:lnTo>
                  <a:pt x="0" y="1822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04950" y="1754505"/>
            <a:ext cx="8751165" cy="338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Notação UML para Classes</a:t>
            </a:r>
          </a:p>
          <a:p>
            <a:pPr>
              <a:lnSpc>
                <a:spcPts val="8730"/>
              </a:lnSpc>
            </a:pPr>
            <a:endParaRPr lang="en-US" sz="90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04950" y="5398770"/>
            <a:ext cx="7707571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Uma classe é representada por um retângulo dividido em três compartimentos como ilustra a figura 27. Os compartimentos de atributos e métodos são opcionais (figura 28). Um estereótipo define um tipo para a classe.</a:t>
            </a: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endParaRPr lang="en-US" sz="1999" spc="119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1854" y="3955257"/>
            <a:ext cx="7027130" cy="4984991"/>
          </a:xfrm>
          <a:custGeom>
            <a:avLst/>
            <a:gdLst/>
            <a:ahLst/>
            <a:cxnLst/>
            <a:rect l="l" t="t" r="r" b="b"/>
            <a:pathLst>
              <a:path w="7027130" h="4984991">
                <a:moveTo>
                  <a:pt x="0" y="0"/>
                </a:moveTo>
                <a:lnTo>
                  <a:pt x="7027130" y="0"/>
                </a:lnTo>
                <a:lnTo>
                  <a:pt x="7027130" y="4984991"/>
                </a:lnTo>
                <a:lnTo>
                  <a:pt x="0" y="4984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27353" y="3955257"/>
            <a:ext cx="8231947" cy="4326599"/>
          </a:xfrm>
          <a:custGeom>
            <a:avLst/>
            <a:gdLst/>
            <a:ahLst/>
            <a:cxnLst/>
            <a:rect l="l" t="t" r="r" b="b"/>
            <a:pathLst>
              <a:path w="8231947" h="4326599">
                <a:moveTo>
                  <a:pt x="0" y="0"/>
                </a:moveTo>
                <a:lnTo>
                  <a:pt x="8231947" y="0"/>
                </a:lnTo>
                <a:lnTo>
                  <a:pt x="8231947" y="4326598"/>
                </a:lnTo>
                <a:lnTo>
                  <a:pt x="0" y="432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63588" y="1219200"/>
            <a:ext cx="15027694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Tipos de Agregação:</a:t>
            </a:r>
          </a:p>
          <a:p>
            <a:pPr>
              <a:lnSpc>
                <a:spcPts val="8730"/>
              </a:lnSpc>
            </a:pPr>
            <a:endParaRPr lang="en-US" sz="90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7540" y="2983227"/>
            <a:ext cx="7707571" cy="955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4"/>
              </a:lnSpc>
            </a:pPr>
            <a:r>
              <a:rPr lang="en-US" sz="3099" spc="185">
                <a:solidFill>
                  <a:srgbClr val="000000"/>
                </a:solidFill>
                <a:latin typeface="DM Sans Bold"/>
              </a:rPr>
              <a:t>Classes associativas</a:t>
            </a:r>
          </a:p>
          <a:p>
            <a:pPr marL="0" lvl="0" indent="0">
              <a:lnSpc>
                <a:spcPts val="3509"/>
              </a:lnSpc>
              <a:spcBef>
                <a:spcPct val="0"/>
              </a:spcBef>
            </a:pPr>
            <a:endParaRPr lang="en-US" sz="3099" spc="185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06379" y="2999898"/>
            <a:ext cx="7707571" cy="955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4"/>
              </a:lnSpc>
            </a:pPr>
            <a:r>
              <a:rPr lang="en-US" sz="3099" spc="185">
                <a:solidFill>
                  <a:srgbClr val="000000"/>
                </a:solidFill>
                <a:latin typeface="DM Sans Bold"/>
              </a:rPr>
              <a:t>Relações Ternárias</a:t>
            </a:r>
          </a:p>
          <a:p>
            <a:pPr marL="0" lvl="0" indent="0">
              <a:lnSpc>
                <a:spcPts val="3509"/>
              </a:lnSpc>
              <a:spcBef>
                <a:spcPct val="0"/>
              </a:spcBef>
            </a:pPr>
            <a:endParaRPr lang="en-US" sz="3099" spc="185">
              <a:solidFill>
                <a:srgbClr val="000000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39113" y="2266699"/>
            <a:ext cx="12394031" cy="7482876"/>
          </a:xfrm>
          <a:custGeom>
            <a:avLst/>
            <a:gdLst/>
            <a:ahLst/>
            <a:cxnLst/>
            <a:rect l="l" t="t" r="r" b="b"/>
            <a:pathLst>
              <a:path w="12394031" h="7482876">
                <a:moveTo>
                  <a:pt x="0" y="0"/>
                </a:moveTo>
                <a:lnTo>
                  <a:pt x="12394032" y="0"/>
                </a:lnTo>
                <a:lnTo>
                  <a:pt x="12394032" y="7482875"/>
                </a:lnTo>
                <a:lnTo>
                  <a:pt x="0" y="7482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84258" y="1152525"/>
            <a:ext cx="17503742" cy="1540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6100">
                <a:solidFill>
                  <a:srgbClr val="000000"/>
                </a:solidFill>
                <a:latin typeface="DM Sans Bold"/>
              </a:rPr>
              <a:t>Exemplo de um Diagrama de classes </a:t>
            </a:r>
          </a:p>
          <a:p>
            <a:pPr>
              <a:lnSpc>
                <a:spcPts val="5917"/>
              </a:lnSpc>
            </a:pPr>
            <a:endParaRPr lang="en-US" sz="6100">
              <a:solidFill>
                <a:srgbClr val="000000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-1766396" y="2741863"/>
            <a:ext cx="10910396" cy="72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7"/>
              </a:lnSpc>
            </a:pPr>
            <a:r>
              <a:rPr lang="en-US" sz="5699">
                <a:solidFill>
                  <a:srgbClr val="000000"/>
                </a:solidFill>
                <a:latin typeface="DM Sans Bold"/>
              </a:rPr>
              <a:t>Discentes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37926" y="1749309"/>
            <a:ext cx="8459795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Grupo 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7754" y="3673008"/>
            <a:ext cx="6879630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Chiluvane, Amâncio Fernando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Buque Júnior, Nicolau Cardoso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Mussacate, Marvin Ernesto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Chavele, Fernando Helena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Macucule, Evgueni Alberto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90353" y="5932103"/>
            <a:ext cx="10910396" cy="72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7"/>
              </a:lnSpc>
            </a:pPr>
            <a:r>
              <a:rPr lang="en-US" sz="5699">
                <a:solidFill>
                  <a:srgbClr val="000000"/>
                </a:solidFill>
                <a:latin typeface="DM Sans Bold"/>
              </a:rPr>
              <a:t>Docente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687995" y="6834353"/>
            <a:ext cx="2571353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Sérgio Mavie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04950" y="1754505"/>
            <a:ext cx="8751165" cy="334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 dirty="0" err="1" smtClean="0">
                <a:solidFill>
                  <a:srgbClr val="000000"/>
                </a:solidFill>
                <a:latin typeface="DM Sans Bold"/>
              </a:rPr>
              <a:t>Diagrama</a:t>
            </a:r>
            <a:r>
              <a:rPr lang="en-US" sz="9000" dirty="0" smtClean="0">
                <a:solidFill>
                  <a:srgbClr val="000000"/>
                </a:solidFill>
                <a:latin typeface="DM Sans Bold"/>
              </a:rPr>
              <a:t> de </a:t>
            </a:r>
            <a:r>
              <a:rPr lang="en-US" sz="9000" dirty="0" err="1" smtClean="0">
                <a:solidFill>
                  <a:srgbClr val="000000"/>
                </a:solidFill>
                <a:latin typeface="DM Sans Bold"/>
              </a:rPr>
              <a:t>Objectos</a:t>
            </a:r>
            <a:endParaRPr lang="en-US" sz="9000" dirty="0">
              <a:solidFill>
                <a:srgbClr val="000000"/>
              </a:solidFill>
              <a:latin typeface="DM Sans Bold"/>
            </a:endParaRPr>
          </a:p>
          <a:p>
            <a:pPr>
              <a:lnSpc>
                <a:spcPts val="8730"/>
              </a:lnSpc>
            </a:pPr>
            <a:endParaRPr lang="en-US" sz="9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4305300"/>
            <a:ext cx="7707571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</a:pPr>
            <a:r>
              <a:rPr lang="pt-BR" sz="2000" dirty="0"/>
              <a:t>Um diagrama de </a:t>
            </a:r>
            <a:r>
              <a:rPr lang="pt-BR" sz="2000" dirty="0" smtClean="0"/>
              <a:t>objectos  </a:t>
            </a:r>
            <a:r>
              <a:rPr lang="pt-BR" sz="2000" dirty="0"/>
              <a:t>representa uma instância específica de um diagrama de classes em um determinado momento.</a:t>
            </a:r>
            <a:r>
              <a:rPr lang="en-US" sz="1999" spc="119" dirty="0" smtClean="0">
                <a:solidFill>
                  <a:srgbClr val="000000"/>
                </a:solidFill>
                <a:latin typeface="DM Sans"/>
              </a:rPr>
              <a:t>.</a:t>
            </a:r>
            <a:endParaRPr lang="en-US" sz="1999" spc="119" dirty="0">
              <a:solidFill>
                <a:srgbClr val="000000"/>
              </a:solidFill>
              <a:latin typeface="DM Sans"/>
            </a:endParaRP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endParaRPr lang="en-US" sz="1999" spc="119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76400" y="5202986"/>
            <a:ext cx="7707571" cy="2755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</a:pPr>
            <a:r>
              <a:rPr lang="pt-BR" sz="2000" dirty="0"/>
              <a:t>Um diagrama de </a:t>
            </a:r>
            <a:r>
              <a:rPr lang="pt-BR" sz="2000" dirty="0" smtClean="0"/>
              <a:t>objectos </a:t>
            </a:r>
            <a:r>
              <a:rPr lang="pt-BR" sz="2000" dirty="0"/>
              <a:t>incide sobre os atributos de um conjunto de </a:t>
            </a:r>
            <a:r>
              <a:rPr lang="pt-BR" sz="2000" dirty="0" smtClean="0"/>
              <a:t>objectos</a:t>
            </a:r>
            <a:r>
              <a:rPr lang="pt-BR" sz="2000" dirty="0"/>
              <a:t>, e como eles se relacionam entre si. Por exemplo, neste diagrama de </a:t>
            </a:r>
            <a:r>
              <a:rPr lang="pt-BR" sz="2000" dirty="0" smtClean="0"/>
              <a:t>objectos ao lado, </a:t>
            </a:r>
            <a:r>
              <a:rPr lang="pt-BR" sz="2000" dirty="0"/>
              <a:t>as três contas bancárias estão relacionadas ao próprio banco. Os nomes da classe mostram os tipos de contas (poupança, corrente e de cartão de crédito) que um determinado cliente poderia ter neste banco. Os atributos de classe são diferentes para cada tipo de conta. Por exemplo, o objeto do cartão de crédito possui um limite de crédito, enquanto a poupança e a conta corrente possuem taxas de juros.</a:t>
            </a:r>
            <a:endParaRPr lang="en-US" sz="1999" spc="119" dirty="0">
              <a:solidFill>
                <a:srgbClr val="000000"/>
              </a:solidFill>
              <a:latin typeface="DM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3000073"/>
            <a:ext cx="7880632" cy="420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36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04950" y="1754505"/>
            <a:ext cx="9696450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4000" dirty="0" err="1" smtClean="0">
                <a:solidFill>
                  <a:srgbClr val="000000"/>
                </a:solidFill>
                <a:latin typeface="DM Sans Bold"/>
              </a:rPr>
              <a:t>Aplicações</a:t>
            </a:r>
            <a:r>
              <a:rPr lang="en-US" sz="4000" dirty="0" smtClean="0">
                <a:solidFill>
                  <a:srgbClr val="000000"/>
                </a:solidFill>
                <a:latin typeface="DM Sans Bold"/>
              </a:rPr>
              <a:t> do </a:t>
            </a:r>
            <a:r>
              <a:rPr lang="en-US" sz="4000" dirty="0" err="1">
                <a:solidFill>
                  <a:srgbClr val="000000"/>
                </a:solidFill>
                <a:latin typeface="DM Sans Bold"/>
              </a:rPr>
              <a:t>d</a:t>
            </a:r>
            <a:r>
              <a:rPr lang="en-US" sz="4000" dirty="0" err="1" smtClean="0">
                <a:solidFill>
                  <a:srgbClr val="000000"/>
                </a:solidFill>
                <a:latin typeface="DM Sans Bold"/>
              </a:rPr>
              <a:t>iagrama</a:t>
            </a:r>
            <a:r>
              <a:rPr lang="en-US" sz="4000" dirty="0" smtClean="0">
                <a:solidFill>
                  <a:srgbClr val="000000"/>
                </a:solidFill>
                <a:latin typeface="DM Sans Bold"/>
              </a:rPr>
              <a:t> de </a:t>
            </a:r>
            <a:r>
              <a:rPr lang="en-US" sz="4000" dirty="0" err="1" smtClean="0">
                <a:solidFill>
                  <a:srgbClr val="000000"/>
                </a:solidFill>
                <a:latin typeface="DM Sans Bold"/>
              </a:rPr>
              <a:t>Objectos</a:t>
            </a:r>
            <a:endParaRPr lang="en-US" sz="4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40840" y="3296841"/>
            <a:ext cx="1268476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dirty="0"/>
              <a:t>Desenvolvedores encontrarão diversos usos para diagramas de </a:t>
            </a:r>
            <a:r>
              <a:rPr lang="pt-BR" sz="2800" dirty="0" smtClean="0"/>
              <a:t>objectos</a:t>
            </a:r>
            <a:r>
              <a:rPr lang="pt-BR" sz="2800" dirty="0"/>
              <a:t>. Estes incluem: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Examinar uma iteração específica de um sistema geral.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Obter uma visão geral de alto nível do sistema que será desenvolvido.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Testar um </a:t>
            </a:r>
            <a:r>
              <a:rPr lang="pt-BR" sz="2800" dirty="0" smtClean="0"/>
              <a:t>diagrama de classes</a:t>
            </a:r>
            <a:r>
              <a:rPr lang="pt-BR" sz="2800" dirty="0"/>
              <a:t> que </a:t>
            </a:r>
            <a:r>
              <a:rPr lang="pt-BR" sz="2800" dirty="0" smtClean="0"/>
              <a:t>se </a:t>
            </a:r>
            <a:r>
              <a:rPr lang="pt-BR" sz="2800" dirty="0"/>
              <a:t>criou para a estrutura global do sistema, usando diagramas de objetos para casos de uso específicos.</a:t>
            </a:r>
          </a:p>
        </p:txBody>
      </p:sp>
    </p:spTree>
    <p:extLst>
      <p:ext uri="{BB962C8B-B14F-4D97-AF65-F5344CB8AC3E}">
        <p14:creationId xmlns:p14="http://schemas.microsoft.com/office/powerpoint/2010/main" val="2036322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04950" y="1754505"/>
            <a:ext cx="8751165" cy="334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 dirty="0" err="1" smtClean="0">
                <a:solidFill>
                  <a:srgbClr val="000000"/>
                </a:solidFill>
                <a:latin typeface="DM Sans Bold"/>
              </a:rPr>
              <a:t>Diagrama</a:t>
            </a:r>
            <a:r>
              <a:rPr lang="en-US" sz="9000" dirty="0" smtClean="0">
                <a:solidFill>
                  <a:srgbClr val="000000"/>
                </a:solidFill>
                <a:latin typeface="DM Sans Bold"/>
              </a:rPr>
              <a:t> de </a:t>
            </a:r>
            <a:endParaRPr lang="en-US" sz="9000" dirty="0">
              <a:solidFill>
                <a:srgbClr val="000000"/>
              </a:solidFill>
              <a:latin typeface="DM Sans Bold"/>
            </a:endParaRPr>
          </a:p>
          <a:p>
            <a:pPr>
              <a:lnSpc>
                <a:spcPts val="8730"/>
              </a:lnSpc>
            </a:pPr>
            <a:r>
              <a:rPr lang="en-US" sz="9000" dirty="0" err="1" smtClean="0">
                <a:solidFill>
                  <a:srgbClr val="000000"/>
                </a:solidFill>
                <a:latin typeface="DM Sans Bold"/>
              </a:rPr>
              <a:t>Sequências</a:t>
            </a:r>
            <a:endParaRPr lang="en-US" sz="9000" dirty="0" smtClean="0">
              <a:solidFill>
                <a:srgbClr val="000000"/>
              </a:solidFill>
              <a:latin typeface="DM Sans Bold"/>
            </a:endParaRPr>
          </a:p>
          <a:p>
            <a:pPr>
              <a:lnSpc>
                <a:spcPts val="8730"/>
              </a:lnSpc>
            </a:pPr>
            <a:endParaRPr lang="en-US" sz="9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4305300"/>
            <a:ext cx="7707571" cy="102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</a:pPr>
            <a:r>
              <a:rPr lang="pt-BR" sz="2000" dirty="0"/>
              <a:t>Um diagrama de </a:t>
            </a:r>
            <a:r>
              <a:rPr lang="pt-BR" sz="2000" dirty="0" smtClean="0"/>
              <a:t>sequência </a:t>
            </a:r>
            <a:r>
              <a:rPr lang="pt-BR" sz="2000" dirty="0"/>
              <a:t>representa os atores e objetos envolvidos num cenário e a seqüência de troca de mensagens ao longo do tempo para realizar o cenário.</a:t>
            </a:r>
            <a:endParaRPr lang="en-US" sz="1999" spc="119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76400" y="5655078"/>
            <a:ext cx="7707571" cy="380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</a:pPr>
            <a:r>
              <a:rPr lang="pt-BR" sz="2000" dirty="0"/>
              <a:t>Um diagrama de </a:t>
            </a:r>
            <a:r>
              <a:rPr lang="pt-BR" sz="2000" dirty="0" smtClean="0"/>
              <a:t>sequência </a:t>
            </a:r>
            <a:r>
              <a:rPr lang="pt-BR" sz="2000" dirty="0"/>
              <a:t>permite identificar os métodos e atributos de cada classe assim como as responsabilidades de cada classe na realização de um caso de uso. Os elementos básicos de um diagrama </a:t>
            </a:r>
            <a:r>
              <a:rPr lang="pt-BR" sz="2000" dirty="0" smtClean="0"/>
              <a:t>de sequência são:</a:t>
            </a:r>
          </a:p>
          <a:p>
            <a:pPr marL="342900" indent="-342900">
              <a:lnSpc>
                <a:spcPts val="2699"/>
              </a:lnSpc>
              <a:buFont typeface="Arial" panose="020B0604020202020204" pitchFamily="34" charset="0"/>
              <a:buChar char="•"/>
            </a:pPr>
            <a:r>
              <a:rPr lang="pt-BR" sz="2000" dirty="0" smtClean="0"/>
              <a:t>Atores </a:t>
            </a:r>
          </a:p>
          <a:p>
            <a:pPr marL="342900" indent="-342900">
              <a:lnSpc>
                <a:spcPts val="2699"/>
              </a:lnSpc>
              <a:buFont typeface="Arial" panose="020B0604020202020204" pitchFamily="34" charset="0"/>
              <a:buChar char="•"/>
            </a:pPr>
            <a:r>
              <a:rPr lang="pt-BR" sz="2000" dirty="0" smtClean="0"/>
              <a:t>Objectos</a:t>
            </a:r>
          </a:p>
          <a:p>
            <a:pPr marL="342900" indent="-342900">
              <a:lnSpc>
                <a:spcPts val="2699"/>
              </a:lnSpc>
              <a:buFont typeface="Arial" panose="020B0604020202020204" pitchFamily="34" charset="0"/>
              <a:buChar char="•"/>
            </a:pPr>
            <a:r>
              <a:rPr lang="pt-BR" sz="2000" dirty="0" smtClean="0"/>
              <a:t>Linha </a:t>
            </a:r>
            <a:r>
              <a:rPr lang="pt-BR" sz="2000" dirty="0"/>
              <a:t>do tempo (uma para cada objeto e ator) </a:t>
            </a:r>
            <a:endParaRPr lang="pt-BR" sz="2000" dirty="0" smtClean="0"/>
          </a:p>
          <a:p>
            <a:pPr marL="342900" indent="-342900">
              <a:lnSpc>
                <a:spcPts val="2699"/>
              </a:lnSpc>
              <a:buFont typeface="Arial" panose="020B0604020202020204" pitchFamily="34" charset="0"/>
              <a:buChar char="•"/>
            </a:pPr>
            <a:r>
              <a:rPr lang="pt-BR" sz="2000" dirty="0" smtClean="0"/>
              <a:t>Comunicação </a:t>
            </a:r>
            <a:r>
              <a:rPr lang="pt-BR" sz="2000" dirty="0"/>
              <a:t>entre ator e objeto ou entre objetos </a:t>
            </a:r>
          </a:p>
          <a:p>
            <a:pPr marL="342900" indent="-342900">
              <a:lnSpc>
                <a:spcPts val="2699"/>
              </a:lnSpc>
              <a:buFont typeface="Arial" panose="020B0604020202020204" pitchFamily="34" charset="0"/>
              <a:buChar char="•"/>
            </a:pPr>
            <a:r>
              <a:rPr lang="pt-BR" sz="2000" dirty="0" smtClean="0"/>
              <a:t>Interpretação </a:t>
            </a:r>
            <a:r>
              <a:rPr lang="pt-BR" sz="2000" dirty="0"/>
              <a:t>das mensagens: por exemplo, evento do sistema operacional ou de uma interface, envio de mensagem ou chamada de método </a:t>
            </a:r>
            <a:endParaRPr lang="en-US" sz="1999" spc="119" dirty="0">
              <a:solidFill>
                <a:srgbClr val="000000"/>
              </a:solidFill>
              <a:latin typeface="DM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321" y="2971457"/>
            <a:ext cx="8434238" cy="53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31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24000" y="1051377"/>
            <a:ext cx="9696450" cy="983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4000" dirty="0" err="1" smtClean="0">
                <a:solidFill>
                  <a:srgbClr val="000000"/>
                </a:solidFill>
                <a:latin typeface="DM Sans Bold"/>
              </a:rPr>
              <a:t>Exemplo</a:t>
            </a:r>
            <a:r>
              <a:rPr lang="en-US" sz="4000" dirty="0" smtClean="0">
                <a:solidFill>
                  <a:srgbClr val="000000"/>
                </a:solidFill>
                <a:latin typeface="DM Sans Bold"/>
              </a:rPr>
              <a:t> de </a:t>
            </a:r>
            <a:r>
              <a:rPr lang="en-US" sz="4000" dirty="0" err="1" smtClean="0">
                <a:solidFill>
                  <a:srgbClr val="000000"/>
                </a:solidFill>
                <a:latin typeface="DM Sans Bold"/>
              </a:rPr>
              <a:t>diagrama</a:t>
            </a:r>
            <a:r>
              <a:rPr lang="en-US" sz="4000" dirty="0" smtClean="0">
                <a:solidFill>
                  <a:srgbClr val="000000"/>
                </a:solidFill>
                <a:latin typeface="DM Sans Bold"/>
              </a:rPr>
              <a:t> de </a:t>
            </a:r>
            <a:r>
              <a:rPr lang="en-US" sz="4000" dirty="0" err="1" smtClean="0">
                <a:solidFill>
                  <a:srgbClr val="000000"/>
                </a:solidFill>
                <a:latin typeface="DM Sans Bold"/>
              </a:rPr>
              <a:t>sequências</a:t>
            </a:r>
            <a:endParaRPr lang="en-US" sz="40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476500"/>
            <a:ext cx="11887974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87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04950" y="1754505"/>
            <a:ext cx="8751165" cy="334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 dirty="0" err="1" smtClean="0">
                <a:solidFill>
                  <a:srgbClr val="000000"/>
                </a:solidFill>
                <a:latin typeface="DM Sans Bold"/>
              </a:rPr>
              <a:t>Diagrama</a:t>
            </a:r>
            <a:r>
              <a:rPr lang="en-US" sz="9000" dirty="0" smtClean="0">
                <a:solidFill>
                  <a:srgbClr val="000000"/>
                </a:solidFill>
                <a:latin typeface="DM Sans Bold"/>
              </a:rPr>
              <a:t> de </a:t>
            </a:r>
            <a:endParaRPr lang="en-US" sz="9000" dirty="0">
              <a:solidFill>
                <a:srgbClr val="000000"/>
              </a:solidFill>
              <a:latin typeface="DM Sans Bold"/>
            </a:endParaRPr>
          </a:p>
          <a:p>
            <a:pPr>
              <a:lnSpc>
                <a:spcPts val="8730"/>
              </a:lnSpc>
            </a:pPr>
            <a:r>
              <a:rPr lang="en-US" sz="9000" dirty="0" err="1" smtClean="0">
                <a:solidFill>
                  <a:srgbClr val="000000"/>
                </a:solidFill>
                <a:latin typeface="DM Sans Bold"/>
              </a:rPr>
              <a:t>estados</a:t>
            </a:r>
            <a:endParaRPr lang="en-US" sz="9000" dirty="0" smtClean="0">
              <a:solidFill>
                <a:srgbClr val="000000"/>
              </a:solidFill>
              <a:latin typeface="DM Sans Bold"/>
            </a:endParaRPr>
          </a:p>
          <a:p>
            <a:pPr>
              <a:lnSpc>
                <a:spcPts val="8730"/>
              </a:lnSpc>
            </a:pPr>
            <a:endParaRPr lang="en-US" sz="9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4305300"/>
            <a:ext cx="7707571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</a:pPr>
            <a:r>
              <a:rPr lang="pt-BR" sz="2000" dirty="0" smtClean="0"/>
              <a:t>Diagrama </a:t>
            </a:r>
            <a:r>
              <a:rPr lang="pt-BR" sz="2000" dirty="0"/>
              <a:t>de Estados, é uma representação do estado ou situação em que um objeto pode se encontrar no decorrer da execução de processos de um sistema.</a:t>
            </a:r>
            <a:endParaRPr lang="en-US" sz="1999" spc="119" dirty="0">
              <a:solidFill>
                <a:srgbClr val="000000"/>
              </a:solidFill>
              <a:latin typeface="DM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28" y="5632923"/>
            <a:ext cx="14121285" cy="31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92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24000" y="1051377"/>
            <a:ext cx="9696450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4000" dirty="0" err="1" smtClean="0">
                <a:solidFill>
                  <a:srgbClr val="000000"/>
                </a:solidFill>
                <a:latin typeface="DM Sans Bold"/>
              </a:rPr>
              <a:t>Exemplo</a:t>
            </a:r>
            <a:r>
              <a:rPr lang="en-US" sz="4000" dirty="0" smtClean="0">
                <a:solidFill>
                  <a:srgbClr val="000000"/>
                </a:solidFill>
                <a:latin typeface="DM Sans Bold"/>
              </a:rPr>
              <a:t> de </a:t>
            </a:r>
            <a:r>
              <a:rPr lang="en-US" sz="4000" dirty="0" err="1" smtClean="0">
                <a:solidFill>
                  <a:srgbClr val="000000"/>
                </a:solidFill>
                <a:latin typeface="DM Sans Bold"/>
              </a:rPr>
              <a:t>diagrama</a:t>
            </a:r>
            <a:r>
              <a:rPr lang="en-US" sz="4000" dirty="0" smtClean="0">
                <a:solidFill>
                  <a:srgbClr val="000000"/>
                </a:solidFill>
                <a:latin typeface="DM Sans Bold"/>
              </a:rPr>
              <a:t> de </a:t>
            </a:r>
            <a:r>
              <a:rPr lang="en-US" sz="4000" dirty="0" err="1" smtClean="0">
                <a:solidFill>
                  <a:srgbClr val="000000"/>
                </a:solidFill>
                <a:latin typeface="DM Sans Bold"/>
              </a:rPr>
              <a:t>estados</a:t>
            </a:r>
            <a:endParaRPr lang="en-US" sz="40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911" y="2167067"/>
            <a:ext cx="11843314" cy="725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89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04950" y="1754505"/>
            <a:ext cx="8751165" cy="334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 dirty="0" err="1" smtClean="0">
                <a:solidFill>
                  <a:srgbClr val="000000"/>
                </a:solidFill>
                <a:latin typeface="DM Sans Bold"/>
              </a:rPr>
              <a:t>Diagrama</a:t>
            </a:r>
            <a:r>
              <a:rPr lang="en-US" sz="9000" dirty="0" smtClean="0">
                <a:solidFill>
                  <a:srgbClr val="000000"/>
                </a:solidFill>
                <a:latin typeface="DM Sans Bold"/>
              </a:rPr>
              <a:t> de </a:t>
            </a:r>
            <a:endParaRPr lang="en-US" sz="9000" dirty="0">
              <a:solidFill>
                <a:srgbClr val="000000"/>
              </a:solidFill>
              <a:latin typeface="DM Sans Bold"/>
            </a:endParaRPr>
          </a:p>
          <a:p>
            <a:pPr>
              <a:lnSpc>
                <a:spcPts val="8730"/>
              </a:lnSpc>
            </a:pPr>
            <a:r>
              <a:rPr lang="en-US" sz="9000" dirty="0" err="1" smtClean="0">
                <a:solidFill>
                  <a:srgbClr val="000000"/>
                </a:solidFill>
                <a:latin typeface="DM Sans Bold"/>
              </a:rPr>
              <a:t>Actividade</a:t>
            </a:r>
            <a:endParaRPr lang="en-US" sz="9000" dirty="0" smtClean="0">
              <a:solidFill>
                <a:srgbClr val="000000"/>
              </a:solidFill>
              <a:latin typeface="DM Sans Bold"/>
            </a:endParaRPr>
          </a:p>
          <a:p>
            <a:pPr>
              <a:lnSpc>
                <a:spcPts val="8730"/>
              </a:lnSpc>
            </a:pPr>
            <a:endParaRPr lang="en-US" sz="9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4305300"/>
            <a:ext cx="7707571" cy="2409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</a:pPr>
            <a:r>
              <a:rPr lang="pt-BR" sz="2000" dirty="0"/>
              <a:t>O diagrama de atividades é utilizado para representar a dinâmica do negócio, dos casos de uso ou para detalhar uma operação de uma classe. Em relação aos casos de uso, pode tanto representar o fluxo básico como um cenário particular de execução. É importante ressaltar que diagramas de atividade não devem tomar o lugar dos diagramas de estado nem dos diagramas de interação, pois ele não detalha como os objetos se comportam nem como interagem. </a:t>
            </a:r>
            <a:endParaRPr lang="en-US" sz="1999" spc="119" dirty="0">
              <a:solidFill>
                <a:srgbClr val="000000"/>
              </a:solidFill>
              <a:latin typeface="DM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421" y="1754505"/>
            <a:ext cx="7185574" cy="735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08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42425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04950" y="1754505"/>
            <a:ext cx="8751165" cy="334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 dirty="0" err="1" smtClean="0">
                <a:solidFill>
                  <a:srgbClr val="000000"/>
                </a:solidFill>
                <a:latin typeface="DM Sans Bold"/>
              </a:rPr>
              <a:t>Diagrama</a:t>
            </a:r>
            <a:r>
              <a:rPr lang="en-US" sz="9000" dirty="0" smtClean="0">
                <a:solidFill>
                  <a:srgbClr val="000000"/>
                </a:solidFill>
                <a:latin typeface="DM Sans Bold"/>
              </a:rPr>
              <a:t> de </a:t>
            </a:r>
            <a:endParaRPr lang="en-US" sz="9000" dirty="0">
              <a:solidFill>
                <a:srgbClr val="000000"/>
              </a:solidFill>
              <a:latin typeface="DM Sans Bold"/>
            </a:endParaRPr>
          </a:p>
          <a:p>
            <a:pPr>
              <a:lnSpc>
                <a:spcPts val="8730"/>
              </a:lnSpc>
            </a:pPr>
            <a:r>
              <a:rPr lang="en-US" sz="9000" dirty="0" err="1" smtClean="0">
                <a:solidFill>
                  <a:srgbClr val="000000"/>
                </a:solidFill>
                <a:latin typeface="DM Sans Bold"/>
              </a:rPr>
              <a:t>Componentes</a:t>
            </a:r>
            <a:endParaRPr lang="en-US" sz="9000" dirty="0" smtClean="0">
              <a:solidFill>
                <a:srgbClr val="000000"/>
              </a:solidFill>
              <a:latin typeface="DM Sans Bold"/>
            </a:endParaRPr>
          </a:p>
          <a:p>
            <a:pPr>
              <a:lnSpc>
                <a:spcPts val="8730"/>
              </a:lnSpc>
            </a:pPr>
            <a:endParaRPr lang="en-US" sz="9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4305300"/>
            <a:ext cx="7707571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</a:pPr>
            <a:r>
              <a:rPr lang="pt-BR" sz="2000" dirty="0"/>
              <a:t>O diagrama de componentes mostra o relacionamento entre diferentes componentes de um sistema. Para fins de UML 2.0, o termo "componente" refere-se a um módulo de classes que representa sistemas ou subsistemas independentes com capacidade de interagir com o restante do sistema.</a:t>
            </a:r>
            <a:endParaRPr lang="en-US" sz="1999" spc="119" dirty="0">
              <a:solidFill>
                <a:srgbClr val="000000"/>
              </a:solidFill>
              <a:latin typeface="DM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421" y="1754505"/>
            <a:ext cx="7841941" cy="731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0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42425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04950" y="1754505"/>
            <a:ext cx="8751165" cy="334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 dirty="0" err="1" smtClean="0">
                <a:solidFill>
                  <a:srgbClr val="000000"/>
                </a:solidFill>
                <a:latin typeface="DM Sans Bold"/>
              </a:rPr>
              <a:t>Diagrama</a:t>
            </a:r>
            <a:r>
              <a:rPr lang="en-US" sz="9000" dirty="0" smtClean="0">
                <a:solidFill>
                  <a:srgbClr val="000000"/>
                </a:solidFill>
                <a:latin typeface="DM Sans Bold"/>
              </a:rPr>
              <a:t> de </a:t>
            </a:r>
            <a:endParaRPr lang="en-US" sz="9000" dirty="0">
              <a:solidFill>
                <a:srgbClr val="000000"/>
              </a:solidFill>
              <a:latin typeface="DM Sans Bold"/>
            </a:endParaRPr>
          </a:p>
          <a:p>
            <a:pPr>
              <a:lnSpc>
                <a:spcPts val="8730"/>
              </a:lnSpc>
            </a:pPr>
            <a:r>
              <a:rPr lang="en-US" sz="9000" dirty="0" err="1" smtClean="0">
                <a:solidFill>
                  <a:srgbClr val="000000"/>
                </a:solidFill>
                <a:latin typeface="DM Sans Bold"/>
              </a:rPr>
              <a:t>Implantação</a:t>
            </a:r>
            <a:endParaRPr lang="en-US" sz="9000" dirty="0" smtClean="0">
              <a:solidFill>
                <a:srgbClr val="000000"/>
              </a:solidFill>
              <a:latin typeface="DM Sans Bold"/>
            </a:endParaRPr>
          </a:p>
          <a:p>
            <a:pPr>
              <a:lnSpc>
                <a:spcPts val="8730"/>
              </a:lnSpc>
            </a:pPr>
            <a:endParaRPr lang="en-US" sz="9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4305300"/>
            <a:ext cx="7707571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</a:pPr>
            <a:r>
              <a:rPr lang="pt-BR" sz="2000" dirty="0"/>
              <a:t>O diagrama de implantação (deployement) representa a arquitetura física do sistema e, opcionalmente, os componentes que existem em tempo de execução. Os elementos básicos são: </a:t>
            </a:r>
            <a:endParaRPr lang="pt-BR" sz="2000" dirty="0" smtClean="0"/>
          </a:p>
          <a:p>
            <a:pPr marL="342900" indent="-342900">
              <a:lnSpc>
                <a:spcPts val="2699"/>
              </a:lnSpc>
              <a:buFont typeface="Arial" panose="020B0604020202020204" pitchFamily="34" charset="0"/>
              <a:buChar char="•"/>
            </a:pPr>
            <a:r>
              <a:rPr lang="pt-BR" sz="2000" dirty="0" smtClean="0"/>
              <a:t>Nós</a:t>
            </a:r>
            <a:r>
              <a:rPr lang="pt-BR" sz="2000" dirty="0"/>
              <a:t>: representa um recurso computacional (processadores, dispositivos, sensores, roteadores</a:t>
            </a:r>
            <a:r>
              <a:rPr lang="pt-BR" sz="2000" dirty="0" smtClean="0"/>
              <a:t>)</a:t>
            </a:r>
          </a:p>
          <a:p>
            <a:pPr marL="342900" indent="-342900">
              <a:lnSpc>
                <a:spcPts val="2699"/>
              </a:lnSpc>
              <a:buFont typeface="Arial" panose="020B0604020202020204" pitchFamily="34" charset="0"/>
              <a:buChar char="•"/>
            </a:pPr>
            <a:r>
              <a:rPr lang="pt-BR" sz="2000" dirty="0" smtClean="0"/>
              <a:t>Conexões</a:t>
            </a:r>
            <a:r>
              <a:rPr lang="pt-BR" sz="2000" dirty="0"/>
              <a:t>: ligam os nós, normalmente são meios físicos de comunicação (fibra ótica, cabo coaxial) ou protocolos de comunicação (TCP/IP, HTTP, UDP). </a:t>
            </a:r>
            <a:endParaRPr lang="en-US" sz="1999" spc="119" dirty="0">
              <a:solidFill>
                <a:srgbClr val="000000"/>
              </a:solidFill>
              <a:latin typeface="DM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3045127"/>
            <a:ext cx="8158913" cy="411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69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19907" y="1950456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256115" y="2639048"/>
            <a:ext cx="7181225" cy="5008904"/>
          </a:xfrm>
          <a:custGeom>
            <a:avLst/>
            <a:gdLst/>
            <a:ahLst/>
            <a:cxnLst/>
            <a:rect l="l" t="t" r="r" b="b"/>
            <a:pathLst>
              <a:path w="7181225" h="5008904">
                <a:moveTo>
                  <a:pt x="0" y="0"/>
                </a:moveTo>
                <a:lnTo>
                  <a:pt x="7181225" y="0"/>
                </a:lnTo>
                <a:lnTo>
                  <a:pt x="7181225" y="5008904"/>
                </a:lnTo>
                <a:lnTo>
                  <a:pt x="0" y="5008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04950" y="2306955"/>
            <a:ext cx="8751165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Conclusão</a:t>
            </a:r>
          </a:p>
          <a:p>
            <a:pPr>
              <a:lnSpc>
                <a:spcPts val="8730"/>
              </a:lnSpc>
            </a:pPr>
            <a:endParaRPr lang="en-US" sz="90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04950" y="4045473"/>
            <a:ext cx="7707571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Em suma, a análise, o desenho orientado a objetos e a UML são fundamentais no desenvolvimento de software. Os padrões, arquiteturas e frameworks oferecem soluções prontas, enquanto ferramentas ajudam na implementação. Os diagramas de classes e casos de uso da UML são essenciais para modelagem. Juntos, esses elementos garantem a eficiência e qualidade dos sistemas de software.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94934" y="2091045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04950" y="2345718"/>
            <a:ext cx="7848753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Introdução</a:t>
            </a:r>
          </a:p>
          <a:p>
            <a:pPr>
              <a:lnSpc>
                <a:spcPts val="8730"/>
              </a:lnSpc>
            </a:pPr>
            <a:endParaRPr lang="en-US" sz="90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75541" y="3732780"/>
            <a:ext cx="7707571" cy="465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O processo de desenvolvimento de software é uma jornada complexa que demanda estratégia, metodologia e uma compreensão sólida das necessidades do usuário e dos requisitos do sistema.</a:t>
            </a:r>
          </a:p>
          <a:p>
            <a:pPr>
              <a:lnSpc>
                <a:spcPts val="2699"/>
              </a:lnSpc>
            </a:pPr>
            <a:endParaRPr lang="en-US" sz="1999" spc="119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Nesse contexto, a Análise e o Desenho Orientado a Objetos (OO) surgem como abordagens fundamentais para a concepção e construção de sistemas de software robustos, flexíveis e de fácil manutenção.</a:t>
            </a:r>
          </a:p>
          <a:p>
            <a:pPr>
              <a:lnSpc>
                <a:spcPts val="2699"/>
              </a:lnSpc>
            </a:pPr>
            <a:endParaRPr lang="en-US" sz="1999" spc="119">
              <a:solidFill>
                <a:srgbClr val="000000"/>
              </a:solidFill>
              <a:latin typeface="DM Sans"/>
            </a:endParaRP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A Unified Modeling Language (UML), por sua vez, oferece uma linguagem visual poderosa para representar modelos conceituais, estruturais e comportamentais de sistemas baseados em objetos.</a:t>
            </a:r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04950" y="2306955"/>
            <a:ext cx="8751165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 Bibliografia</a:t>
            </a:r>
          </a:p>
          <a:p>
            <a:pPr>
              <a:lnSpc>
                <a:spcPts val="8730"/>
              </a:lnSpc>
            </a:pPr>
            <a:endParaRPr lang="en-US" sz="90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04950" y="4045473"/>
            <a:ext cx="7707571" cy="399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u="sng" spc="119">
                <a:solidFill>
                  <a:srgbClr val="000000"/>
                </a:solidFill>
                <a:latin typeface="DM Sans"/>
                <a:hlinkClick r:id="rId3" tooltip="https://clickup.com/blog/uml-diagram-software/?utm_source=gpm&amp;utm_medium=cpc&amp;utm_campaign=gpm_cpc_ar_nnc_pro_trial_all-devices_troas_lp_x_all-departments_x_pmax-cormkt&amp;utm_content=&amp;utm_term=&amp;utm_creative=_____&amp;gad_source=1&amp;gbraid=0AAAAACR5vILpYrcxC0qocvL8nLlHykXzx&amp;gclid=CjwKCAjw5ImwBhBtEiwAFHDZx0xzp-AZQutYljS1PuWzIwpW8pMJ0WR9ulfjuf6lw9nzZBCkR1cFOxoCVqsQAvD_BwE"/>
              </a:rPr>
              <a:t>site- clickup</a:t>
            </a:r>
          </a:p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u="sng" spc="119">
                <a:solidFill>
                  <a:srgbClr val="000000"/>
                </a:solidFill>
                <a:latin typeface="DM Sans"/>
              </a:rPr>
              <a:t>https://www.freecodecamp.org/portuguese/news/os-3-tipos-de-padroes-de-projetos-que-todo-desenvolvedor-deveria-conhecer-com-exemplos-de-codigo-de-cada-um</a:t>
            </a:r>
          </a:p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u="sng" spc="119">
                <a:solidFill>
                  <a:srgbClr val="000000"/>
                </a:solidFill>
                <a:latin typeface="DM Sans"/>
              </a:rPr>
              <a:t>https://refactoring.guru/pt-br/design-patterns</a:t>
            </a:r>
          </a:p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Larman, C. Applying UML and Patterns: An Introduction to Object-Oriented Analysis and Design Prentice-Hall, New Jersey - USA, 1997</a:t>
            </a:r>
          </a:p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Pressman, R.B. Software Engineering: A Practitioner's Approach McGraw-Hill, Third Edition, 1992, New-York, EUA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688802" y="3824729"/>
            <a:ext cx="10910396" cy="17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000000"/>
                </a:solidFill>
                <a:latin typeface="DM Sans Bold"/>
              </a:rPr>
              <a:t>Obrigado!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60641" y="6811335"/>
            <a:ext cx="8459795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Grupo 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830026"/>
            <a:ext cx="5038071" cy="3559266"/>
            <a:chOff x="0" y="0"/>
            <a:chExt cx="1048738" cy="7409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938856"/>
            <a:ext cx="5038071" cy="3559266"/>
            <a:chOff x="0" y="0"/>
            <a:chExt cx="1048738" cy="740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92531" y="1830026"/>
            <a:ext cx="5038071" cy="3559266"/>
            <a:chOff x="0" y="0"/>
            <a:chExt cx="1048738" cy="7409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92531" y="5938856"/>
            <a:ext cx="5038071" cy="3559266"/>
            <a:chOff x="0" y="0"/>
            <a:chExt cx="1048738" cy="7409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830026"/>
            <a:ext cx="5038071" cy="668736"/>
            <a:chOff x="0" y="0"/>
            <a:chExt cx="1048738" cy="1392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5938856"/>
            <a:ext cx="5038071" cy="668736"/>
            <a:chOff x="0" y="0"/>
            <a:chExt cx="1048738" cy="1392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692531" y="1830026"/>
            <a:ext cx="5038071" cy="668736"/>
            <a:chOff x="0" y="0"/>
            <a:chExt cx="1048738" cy="1392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692531" y="5938856"/>
            <a:ext cx="5038071" cy="668736"/>
            <a:chOff x="0" y="0"/>
            <a:chExt cx="1048738" cy="13920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3311752" y="1820230"/>
            <a:ext cx="3032484" cy="6646539"/>
          </a:xfrm>
          <a:custGeom>
            <a:avLst/>
            <a:gdLst/>
            <a:ahLst/>
            <a:cxnLst/>
            <a:rect l="l" t="t" r="r" b="b"/>
            <a:pathLst>
              <a:path w="3032484" h="6646539">
                <a:moveTo>
                  <a:pt x="0" y="0"/>
                </a:moveTo>
                <a:lnTo>
                  <a:pt x="3032483" y="0"/>
                </a:lnTo>
                <a:lnTo>
                  <a:pt x="3032483" y="6646540"/>
                </a:lnTo>
                <a:lnTo>
                  <a:pt x="0" y="664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345712" y="2020732"/>
            <a:ext cx="3739422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Requisitos do Sistema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062826" y="2020732"/>
            <a:ext cx="3739422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Análise de Domínio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45712" y="6122248"/>
            <a:ext cx="4137951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Modelagem de Requisitos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062826" y="6122248"/>
            <a:ext cx="3558025" cy="62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Validação e Verificação</a:t>
            </a:r>
          </a:p>
          <a:p>
            <a:pPr>
              <a:lnSpc>
                <a:spcPts val="2495"/>
              </a:lnSpc>
            </a:pPr>
            <a:endParaRPr lang="en-US" sz="2132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45712" y="2950011"/>
            <a:ext cx="4137951" cy="133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>
              <a:lnSpc>
                <a:spcPts val="2160"/>
              </a:lnSpc>
              <a:buFont typeface="Arial"/>
              <a:buChar char="•"/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Identificação;</a:t>
            </a:r>
          </a:p>
          <a:p>
            <a:pPr marL="345441" lvl="1" indent="-172721">
              <a:lnSpc>
                <a:spcPts val="2160"/>
              </a:lnSpc>
              <a:buFont typeface="Arial"/>
              <a:buChar char="•"/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Documentação;</a:t>
            </a:r>
          </a:p>
          <a:p>
            <a:pPr marL="345441" lvl="1" indent="-172721">
              <a:lnSpc>
                <a:spcPts val="2160"/>
              </a:lnSpc>
              <a:buFont typeface="Arial"/>
              <a:buChar char="•"/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Classificação dos requisitos: funcionais e não funcionais</a:t>
            </a:r>
          </a:p>
          <a:p>
            <a:pPr marL="0" lvl="0" indent="0">
              <a:lnSpc>
                <a:spcPts val="2160"/>
              </a:lnSpc>
              <a:spcBef>
                <a:spcPct val="0"/>
              </a:spcBef>
            </a:pPr>
            <a:endParaRPr lang="en-US" sz="1600" spc="96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062826" y="2950011"/>
            <a:ext cx="4137951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>
              <a:lnSpc>
                <a:spcPts val="2160"/>
              </a:lnSpc>
              <a:buFont typeface="Arial"/>
              <a:buChar char="•"/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Compreensão do Domínio do Problema;</a:t>
            </a:r>
          </a:p>
          <a:p>
            <a:pPr marL="345441" lvl="1" indent="-172721">
              <a:lnSpc>
                <a:spcPts val="2160"/>
              </a:lnSpc>
              <a:buFont typeface="Arial"/>
              <a:buChar char="•"/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Modelagem Conceitual</a:t>
            </a:r>
          </a:p>
          <a:p>
            <a:pPr marL="0" lvl="0" indent="0">
              <a:lnSpc>
                <a:spcPts val="2160"/>
              </a:lnSpc>
              <a:spcBef>
                <a:spcPct val="0"/>
              </a:spcBef>
            </a:pPr>
            <a:endParaRPr lang="en-US" sz="1600" spc="96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062826" y="7055267"/>
            <a:ext cx="4137951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>
              <a:lnSpc>
                <a:spcPts val="2160"/>
              </a:lnSpc>
              <a:buFont typeface="Arial"/>
              <a:buChar char="•"/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Validação de Requisitos;</a:t>
            </a:r>
          </a:p>
          <a:p>
            <a:pPr marL="345441" lvl="1" indent="-172721">
              <a:lnSpc>
                <a:spcPts val="2160"/>
              </a:lnSpc>
              <a:buFont typeface="Arial"/>
              <a:buChar char="•"/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Consistência e Completude.</a:t>
            </a:r>
          </a:p>
          <a:p>
            <a:pPr marL="0" lvl="0" indent="0">
              <a:lnSpc>
                <a:spcPts val="2160"/>
              </a:lnSpc>
              <a:spcBef>
                <a:spcPct val="0"/>
              </a:spcBef>
            </a:pPr>
            <a:endParaRPr lang="en-US" sz="1600" spc="96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45712" y="7055267"/>
            <a:ext cx="4137951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>
              <a:lnSpc>
                <a:spcPts val="2160"/>
              </a:lnSpc>
              <a:buFont typeface="Arial"/>
              <a:buChar char="•"/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Diagramas de Casos de Uso</a:t>
            </a:r>
          </a:p>
          <a:p>
            <a:pPr marL="345441" lvl="1" indent="-172721">
              <a:lnSpc>
                <a:spcPts val="2160"/>
              </a:lnSpc>
              <a:buFont typeface="Arial"/>
              <a:buChar char="•"/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Prototipagem;</a:t>
            </a:r>
          </a:p>
          <a:p>
            <a:pPr marL="0" lvl="0" indent="0">
              <a:lnSpc>
                <a:spcPts val="2160"/>
              </a:lnSpc>
              <a:spcBef>
                <a:spcPct val="0"/>
              </a:spcBef>
            </a:pPr>
            <a:endParaRPr lang="en-US" sz="1600" spc="96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6" name="Freeform 36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37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8" name="Freeform 38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Freeform 39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0" name="Freeform 40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1" name="Freeform 41"/>
          <p:cNvSpPr/>
          <p:nvPr/>
        </p:nvSpPr>
        <p:spPr>
          <a:xfrm>
            <a:off x="-744232" y="1028700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2" name="TextBox 42"/>
          <p:cNvSpPr txBox="1"/>
          <p:nvPr/>
        </p:nvSpPr>
        <p:spPr>
          <a:xfrm>
            <a:off x="1028700" y="775056"/>
            <a:ext cx="11557153" cy="72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57"/>
              </a:lnSpc>
            </a:pPr>
            <a:r>
              <a:rPr lang="en-US" sz="5699">
                <a:solidFill>
                  <a:srgbClr val="000000"/>
                </a:solidFill>
                <a:latin typeface="DM Sans Bold"/>
              </a:rPr>
              <a:t>Conceitos - Análise de Software</a:t>
            </a:r>
          </a:p>
        </p:txBody>
      </p:sp>
    </p:spTree>
    <p:extLst>
      <p:ext uri="{BB962C8B-B14F-4D97-AF65-F5344CB8AC3E}">
        <p14:creationId xmlns:p14="http://schemas.microsoft.com/office/powerpoint/2010/main" val="283030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23210" y="680028"/>
            <a:ext cx="7811192" cy="7587672"/>
            <a:chOff x="-57410" y="-38100"/>
            <a:chExt cx="1625998" cy="1539742"/>
          </a:xfrm>
        </p:grpSpPr>
        <p:sp>
          <p:nvSpPr>
            <p:cNvPr id="4" name="Freeform 4"/>
            <p:cNvSpPr/>
            <p:nvPr/>
          </p:nvSpPr>
          <p:spPr>
            <a:xfrm>
              <a:off x="-57410" y="220459"/>
              <a:ext cx="1625998" cy="1281183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500" dirty="0">
                  <a:solidFill>
                    <a:schemeClr val="bg1"/>
                  </a:solidFill>
                </a:rPr>
                <a:t> </a:t>
              </a:r>
              <a:r>
                <a:rPr lang="en-US" sz="2500" dirty="0" err="1">
                  <a:solidFill>
                    <a:schemeClr val="bg1"/>
                  </a:solidFill>
                  <a:latin typeface="DM Sans"/>
                </a:rPr>
                <a:t>Requisitos</a:t>
              </a:r>
              <a:r>
                <a:rPr lang="en-US" sz="2500" dirty="0">
                  <a:solidFill>
                    <a:schemeClr val="bg1"/>
                  </a:solidFill>
                  <a:latin typeface="DM Sans"/>
                </a:rPr>
                <a:t> do Sistema</a:t>
              </a:r>
              <a:endParaRPr lang="pt-PT" sz="25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</a:pPr>
              <a:r>
                <a:rPr lang="pt-PT" sz="25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Identificação</a:t>
              </a:r>
              <a:r>
                <a:rPr lang="pt-PT" sz="2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: Durante a análise, os requisitos do sistema são identificados através de várias técnicas, como entrevistas com stakeholders, análise de documentos existentes, questionários, workshops, entre outros.</a:t>
              </a:r>
              <a:endParaRPr lang="pt-BR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</a:pPr>
              <a:r>
                <a:rPr lang="pt-PT" sz="25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Documentação</a:t>
              </a:r>
              <a:r>
                <a:rPr lang="pt-PT" sz="2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: Os requisitos são documentados de forma clara e precisa para que todos os membros da equipe possam entender o que está sendo solicitado pelo cliente.</a:t>
              </a:r>
              <a:endParaRPr lang="pt-BR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</a:pPr>
              <a:r>
                <a:rPr lang="pt-PT" sz="25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Classificação dos requisitos</a:t>
              </a:r>
              <a:r>
                <a:rPr lang="pt-PT" sz="2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: podem ser classificados como </a:t>
              </a:r>
              <a:r>
                <a:rPr lang="pt-PT" sz="25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funcionais</a:t>
              </a:r>
              <a:r>
                <a:rPr lang="pt-PT" sz="2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(o que o sistema deve fazer) e </a:t>
              </a:r>
              <a:r>
                <a:rPr lang="pt-PT" sz="25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não funcionais</a:t>
              </a:r>
              <a:r>
                <a:rPr lang="pt-PT" sz="2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(requisitos de desempenho, segurança, usabilidade, etc.).</a:t>
              </a:r>
              <a:endParaRPr lang="pt-BR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endParaRPr lang="pt-BR" baseline="-2500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37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8" name="Freeform 38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Freeform 39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0" name="Freeform 40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1" name="Freeform 41"/>
          <p:cNvSpPr/>
          <p:nvPr/>
        </p:nvSpPr>
        <p:spPr>
          <a:xfrm>
            <a:off x="-974114" y="334527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2" name="TextBox 42"/>
          <p:cNvSpPr txBox="1"/>
          <p:nvPr/>
        </p:nvSpPr>
        <p:spPr>
          <a:xfrm>
            <a:off x="1028700" y="775056"/>
            <a:ext cx="11557153" cy="72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57"/>
              </a:lnSpc>
            </a:pPr>
            <a:r>
              <a:rPr lang="en-US" sz="5699" dirty="0" err="1">
                <a:solidFill>
                  <a:srgbClr val="000000"/>
                </a:solidFill>
                <a:latin typeface="DM Sans Bold"/>
              </a:rPr>
              <a:t>Conceitos</a:t>
            </a:r>
            <a:r>
              <a:rPr lang="en-US" sz="5699" dirty="0">
                <a:solidFill>
                  <a:srgbClr val="000000"/>
                </a:solidFill>
                <a:latin typeface="DM Sans Bold"/>
              </a:rPr>
              <a:t> - </a:t>
            </a:r>
            <a:r>
              <a:rPr lang="en-US" sz="5699" dirty="0" err="1">
                <a:solidFill>
                  <a:srgbClr val="000000"/>
                </a:solidFill>
                <a:latin typeface="DM Sans Bold"/>
              </a:rPr>
              <a:t>Análise</a:t>
            </a:r>
            <a:r>
              <a:rPr lang="en-US" sz="5699" dirty="0">
                <a:solidFill>
                  <a:srgbClr val="000000"/>
                </a:solidFill>
                <a:latin typeface="DM Sans Bold"/>
              </a:rPr>
              <a:t> de Software</a:t>
            </a:r>
          </a:p>
        </p:txBody>
      </p:sp>
      <p:grpSp>
        <p:nvGrpSpPr>
          <p:cNvPr id="43" name="Group 3">
            <a:extLst>
              <a:ext uri="{FF2B5EF4-FFF2-40B4-BE49-F238E27FC236}">
                <a16:creationId xmlns:a16="http://schemas.microsoft.com/office/drawing/2014/main" xmlns="" id="{F211BABF-F8F0-7CCE-8407-5A235820D2FA}"/>
              </a:ext>
            </a:extLst>
          </p:cNvPr>
          <p:cNvGrpSpPr/>
          <p:nvPr/>
        </p:nvGrpSpPr>
        <p:grpSpPr>
          <a:xfrm>
            <a:off x="-2195138" y="680028"/>
            <a:ext cx="19873538" cy="7663514"/>
            <a:chOff x="0" y="-38100"/>
            <a:chExt cx="2810871" cy="1443539"/>
          </a:xfrm>
        </p:grpSpPr>
        <p:sp>
          <p:nvSpPr>
            <p:cNvPr id="44" name="Freeform 4">
              <a:extLst>
                <a:ext uri="{FF2B5EF4-FFF2-40B4-BE49-F238E27FC236}">
                  <a16:creationId xmlns:a16="http://schemas.microsoft.com/office/drawing/2014/main" xmlns="" id="{D17699BF-21E8-8491-B888-E3226801906C}"/>
                </a:ext>
              </a:extLst>
            </p:cNvPr>
            <p:cNvSpPr/>
            <p:nvPr/>
          </p:nvSpPr>
          <p:spPr>
            <a:xfrm>
              <a:off x="1616119" y="216191"/>
              <a:ext cx="1194752" cy="1189248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marL="22860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pt-PT" sz="25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Modelagem de Requisitos</a:t>
              </a:r>
              <a:endParaRPr lang="pt-BR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</a:pPr>
              <a:r>
                <a:rPr lang="pt-PT" sz="25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Diagramas de Casos de Uso</a:t>
              </a:r>
              <a:r>
                <a:rPr lang="pt-PT" sz="2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: Os casos de uso são usados para capturar os requisitos funcionais do sistema, descrevendo como os usuários interagem com o sistema para alcançar seus objetivos.</a:t>
              </a:r>
              <a:endParaRPr lang="pt-BR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</a:pPr>
              <a:r>
                <a:rPr lang="pt-PT" sz="25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Prototipagem</a:t>
              </a:r>
              <a:r>
                <a:rPr lang="pt-PT" sz="2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: A criação de protótipos pode ser uma parte importante da análise, permitindo aos stakeholders visualizar e validar os requisitos antes da implementação.</a:t>
              </a:r>
              <a:endParaRPr lang="pt-BR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endParaRPr lang="pt-BR" baseline="-25000" dirty="0"/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xmlns="" id="{66A75BC9-C58E-4938-AD62-25B5C4562087}"/>
                </a:ext>
              </a:extLst>
            </p:cNvPr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TextBox 42">
            <a:extLst>
              <a:ext uri="{FF2B5EF4-FFF2-40B4-BE49-F238E27FC236}">
                <a16:creationId xmlns:a16="http://schemas.microsoft.com/office/drawing/2014/main" xmlns="" id="{3275A5A6-6F44-8433-C049-3326E8AE8B5D}"/>
              </a:ext>
            </a:extLst>
          </p:cNvPr>
          <p:cNvSpPr txBox="1"/>
          <p:nvPr/>
        </p:nvSpPr>
        <p:spPr>
          <a:xfrm>
            <a:off x="1028700" y="775056"/>
            <a:ext cx="14616675" cy="728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57"/>
              </a:lnSpc>
            </a:pPr>
            <a:r>
              <a:rPr lang="en-US" sz="5699" dirty="0" err="1">
                <a:solidFill>
                  <a:srgbClr val="000000"/>
                </a:solidFill>
                <a:latin typeface="DM Sans Bold"/>
              </a:rPr>
              <a:t>Conceitos</a:t>
            </a:r>
            <a:r>
              <a:rPr lang="en-US" sz="5699" dirty="0">
                <a:solidFill>
                  <a:srgbClr val="000000"/>
                </a:solidFill>
                <a:latin typeface="DM Sans Bold"/>
              </a:rPr>
              <a:t> - </a:t>
            </a:r>
            <a:r>
              <a:rPr lang="en-US" sz="5699" dirty="0" err="1">
                <a:solidFill>
                  <a:srgbClr val="000000"/>
                </a:solidFill>
                <a:latin typeface="DM Sans Bold"/>
              </a:rPr>
              <a:t>Análise</a:t>
            </a:r>
            <a:r>
              <a:rPr lang="en-US" sz="5699" dirty="0">
                <a:solidFill>
                  <a:srgbClr val="000000"/>
                </a:solidFill>
                <a:latin typeface="DM Sans Bold"/>
              </a:rPr>
              <a:t> de Software -</a:t>
            </a:r>
            <a:r>
              <a:rPr lang="en-US" sz="5699" dirty="0" err="1">
                <a:solidFill>
                  <a:srgbClr val="000000"/>
                </a:solidFill>
                <a:latin typeface="DM Sans Bold"/>
              </a:rPr>
              <a:t>parte</a:t>
            </a:r>
            <a:r>
              <a:rPr lang="en-US" sz="5699" dirty="0">
                <a:solidFill>
                  <a:srgbClr val="000000"/>
                </a:solidFill>
                <a:latin typeface="DM Sans Bold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820434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23210" y="680028"/>
            <a:ext cx="7811192" cy="7587672"/>
            <a:chOff x="-57410" y="-38100"/>
            <a:chExt cx="1625998" cy="1539742"/>
          </a:xfrm>
        </p:grpSpPr>
        <p:sp>
          <p:nvSpPr>
            <p:cNvPr id="4" name="Freeform 4"/>
            <p:cNvSpPr/>
            <p:nvPr/>
          </p:nvSpPr>
          <p:spPr>
            <a:xfrm>
              <a:off x="-57410" y="220459"/>
              <a:ext cx="1625998" cy="1281183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marL="22860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pt-PT" sz="25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Análise de Domínio</a:t>
              </a:r>
              <a:endParaRPr lang="pt-BR" sz="25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</a:pPr>
              <a:r>
                <a:rPr lang="pt-PT" sz="25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Compreensão do Domínio do Problema</a:t>
              </a:r>
              <a:r>
                <a:rPr lang="pt-PT" sz="2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:procurar saber como o spftware vai se comportar em certos casos de uso, incluindo os processos de negócios, regras de negócios, terminologias e restrições associadas ao domínio do problema.</a:t>
              </a:r>
              <a:endParaRPr lang="pt-BR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</a:pPr>
              <a:r>
                <a:rPr lang="pt-PT" sz="25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Modelagem Conceitual</a:t>
              </a:r>
              <a:r>
                <a:rPr lang="pt-PT" sz="2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: ajuda a representar as entidades, relacionamentos e comportamentos relevantes ao domínio do problema, frequentemente utilizando diagramas de classe ou outras técnicas.</a:t>
              </a:r>
              <a:endParaRPr lang="pt-BR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endParaRPr lang="pt-BR" baseline="-2500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37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8" name="Freeform 38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Freeform 39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0" name="Freeform 40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1" name="Freeform 41"/>
          <p:cNvSpPr/>
          <p:nvPr/>
        </p:nvSpPr>
        <p:spPr>
          <a:xfrm>
            <a:off x="-974114" y="334527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2" name="TextBox 42"/>
          <p:cNvSpPr txBox="1"/>
          <p:nvPr/>
        </p:nvSpPr>
        <p:spPr>
          <a:xfrm>
            <a:off x="1028700" y="775056"/>
            <a:ext cx="14616675" cy="728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57"/>
              </a:lnSpc>
            </a:pPr>
            <a:r>
              <a:rPr lang="en-US" sz="5699" dirty="0" err="1">
                <a:solidFill>
                  <a:srgbClr val="000000"/>
                </a:solidFill>
                <a:latin typeface="DM Sans Bold"/>
              </a:rPr>
              <a:t>Conceitos</a:t>
            </a:r>
            <a:r>
              <a:rPr lang="en-US" sz="5699" dirty="0">
                <a:solidFill>
                  <a:srgbClr val="000000"/>
                </a:solidFill>
                <a:latin typeface="DM Sans Bold"/>
              </a:rPr>
              <a:t> - </a:t>
            </a:r>
            <a:r>
              <a:rPr lang="en-US" sz="5699" dirty="0" err="1">
                <a:solidFill>
                  <a:srgbClr val="000000"/>
                </a:solidFill>
                <a:latin typeface="DM Sans Bold"/>
              </a:rPr>
              <a:t>Análise</a:t>
            </a:r>
            <a:r>
              <a:rPr lang="en-US" sz="5699" dirty="0">
                <a:solidFill>
                  <a:srgbClr val="000000"/>
                </a:solidFill>
                <a:latin typeface="DM Sans Bold"/>
              </a:rPr>
              <a:t> de Software -</a:t>
            </a:r>
            <a:r>
              <a:rPr lang="en-US" sz="5699" dirty="0" err="1">
                <a:solidFill>
                  <a:srgbClr val="000000"/>
                </a:solidFill>
                <a:latin typeface="DM Sans Bold"/>
              </a:rPr>
              <a:t>parte</a:t>
            </a:r>
            <a:r>
              <a:rPr lang="en-US" sz="5699" dirty="0">
                <a:solidFill>
                  <a:srgbClr val="000000"/>
                </a:solidFill>
                <a:latin typeface="DM Sans Bold"/>
              </a:rPr>
              <a:t> 2</a:t>
            </a:r>
          </a:p>
        </p:txBody>
      </p:sp>
      <p:grpSp>
        <p:nvGrpSpPr>
          <p:cNvPr id="43" name="Group 3">
            <a:extLst>
              <a:ext uri="{FF2B5EF4-FFF2-40B4-BE49-F238E27FC236}">
                <a16:creationId xmlns:a16="http://schemas.microsoft.com/office/drawing/2014/main" xmlns="" id="{F211BABF-F8F0-7CCE-8407-5A235820D2FA}"/>
              </a:ext>
            </a:extLst>
          </p:cNvPr>
          <p:cNvGrpSpPr/>
          <p:nvPr/>
        </p:nvGrpSpPr>
        <p:grpSpPr>
          <a:xfrm>
            <a:off x="-2195138" y="680028"/>
            <a:ext cx="19873538" cy="7663514"/>
            <a:chOff x="0" y="-38100"/>
            <a:chExt cx="2810871" cy="1443539"/>
          </a:xfrm>
        </p:grpSpPr>
        <p:sp>
          <p:nvSpPr>
            <p:cNvPr id="44" name="Freeform 4">
              <a:extLst>
                <a:ext uri="{FF2B5EF4-FFF2-40B4-BE49-F238E27FC236}">
                  <a16:creationId xmlns:a16="http://schemas.microsoft.com/office/drawing/2014/main" xmlns="" id="{D17699BF-21E8-8491-B888-E3226801906C}"/>
                </a:ext>
              </a:extLst>
            </p:cNvPr>
            <p:cNvSpPr/>
            <p:nvPr/>
          </p:nvSpPr>
          <p:spPr>
            <a:xfrm>
              <a:off x="1616119" y="216191"/>
              <a:ext cx="1194752" cy="1189248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marL="22860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pt-PT" sz="25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Validação e Verificação</a:t>
              </a:r>
              <a:endParaRPr lang="pt-BR" sz="25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</a:pPr>
              <a:r>
                <a:rPr lang="pt-PT" sz="25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Validação de Requisitos</a:t>
              </a:r>
              <a:r>
                <a:rPr lang="pt-PT" sz="2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: garantir que atendam às necessidades do cliente e estejam alinhados com os objetivos do projeto.</a:t>
              </a:r>
              <a:endParaRPr lang="pt-BR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</a:pPr>
              <a:r>
                <a:rPr lang="pt-PT" sz="25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Consistência e Completude</a:t>
              </a:r>
              <a:r>
                <a:rPr lang="pt-PT" sz="2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: garantindo que não haja contradições ou lacunas na documentação dos requisitos</a:t>
              </a:r>
              <a:endParaRPr lang="pt-BR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endParaRPr lang="pt-BR" baseline="-25000" dirty="0"/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xmlns="" id="{66A75BC9-C58E-4938-AD62-25B5C4562087}"/>
                </a:ext>
              </a:extLst>
            </p:cNvPr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3915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393808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4" name="TextBox 4"/>
          <p:cNvSpPr txBox="1"/>
          <p:nvPr/>
        </p:nvSpPr>
        <p:spPr>
          <a:xfrm>
            <a:off x="834755" y="2010113"/>
            <a:ext cx="10979689" cy="350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1"/>
              </a:lnSpc>
            </a:pPr>
            <a:r>
              <a:rPr lang="en-US" sz="6300" dirty="0" err="1">
                <a:solidFill>
                  <a:srgbClr val="000000"/>
                </a:solidFill>
                <a:latin typeface="DM Sans Bold"/>
              </a:rPr>
              <a:t>Conceitos</a:t>
            </a:r>
            <a:r>
              <a:rPr lang="en-US" sz="6300" dirty="0">
                <a:solidFill>
                  <a:srgbClr val="000000"/>
                </a:solidFill>
                <a:latin typeface="DM Sans Bold"/>
              </a:rPr>
              <a:t> - </a:t>
            </a:r>
            <a:r>
              <a:rPr lang="en-US" sz="6300" dirty="0" err="1">
                <a:solidFill>
                  <a:srgbClr val="000000"/>
                </a:solidFill>
                <a:latin typeface="DM Sans Bold"/>
              </a:rPr>
              <a:t>Desenho</a:t>
            </a:r>
            <a:r>
              <a:rPr lang="en-US" sz="6300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6300" dirty="0" err="1">
                <a:solidFill>
                  <a:srgbClr val="000000"/>
                </a:solidFill>
                <a:latin typeface="DM Sans Bold"/>
              </a:rPr>
              <a:t>Orientado</a:t>
            </a:r>
            <a:r>
              <a:rPr lang="en-US" sz="6300" dirty="0">
                <a:solidFill>
                  <a:srgbClr val="000000"/>
                </a:solidFill>
                <a:latin typeface="DM Sans Bold"/>
              </a:rPr>
              <a:t> a </a:t>
            </a:r>
            <a:r>
              <a:rPr lang="en-US" sz="6300" dirty="0" err="1">
                <a:solidFill>
                  <a:srgbClr val="000000"/>
                </a:solidFill>
                <a:latin typeface="DM Sans Bold"/>
              </a:rPr>
              <a:t>objecto</a:t>
            </a:r>
            <a:r>
              <a:rPr lang="en-US" sz="6300" dirty="0">
                <a:solidFill>
                  <a:srgbClr val="000000"/>
                </a:solidFill>
                <a:latin typeface="DM Sans Bold"/>
              </a:rPr>
              <a:t> </a:t>
            </a:r>
          </a:p>
          <a:p>
            <a:pPr>
              <a:lnSpc>
                <a:spcPts val="6111"/>
              </a:lnSpc>
            </a:pPr>
            <a:endParaRPr lang="en-US" sz="6300" dirty="0">
              <a:solidFill>
                <a:srgbClr val="000000"/>
              </a:solidFill>
              <a:latin typeface="DM Sans Bold"/>
            </a:endParaRPr>
          </a:p>
          <a:p>
            <a:pPr>
              <a:lnSpc>
                <a:spcPts val="8730"/>
              </a:lnSpc>
            </a:pPr>
            <a:endParaRPr lang="en-US" sz="63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62000" y="4487342"/>
            <a:ext cx="11125200" cy="3399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pt-BR" sz="36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processo de projetar e arquitetar um sistema de software utilizando os princípios e conceitos da programação orientada a objetos (POO). Isso envolve a identificação e definição de objetos, classes, relacionamentos e interfaces que compõem o sistema.</a:t>
            </a: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endParaRPr lang="en-US" sz="1999" spc="119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1981200" y="-1965247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896600" y="-1999659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 dirty="0"/>
          </a:p>
        </p:txBody>
      </p:sp>
      <p:sp>
        <p:nvSpPr>
          <p:cNvPr id="10" name="Freeform 10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xmlns="" id="{77EC87EE-C0CD-D3B3-1A35-89CA7BDD3C90}"/>
              </a:ext>
            </a:extLst>
          </p:cNvPr>
          <p:cNvSpPr/>
          <p:nvPr/>
        </p:nvSpPr>
        <p:spPr>
          <a:xfrm>
            <a:off x="11748522" y="1404187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96967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393808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4" name="TextBox 4"/>
          <p:cNvSpPr txBox="1"/>
          <p:nvPr/>
        </p:nvSpPr>
        <p:spPr>
          <a:xfrm>
            <a:off x="762000" y="928280"/>
            <a:ext cx="10979689" cy="350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1"/>
              </a:lnSpc>
            </a:pPr>
            <a:r>
              <a:rPr lang="en-US" sz="6300" dirty="0" err="1">
                <a:solidFill>
                  <a:srgbClr val="000000"/>
                </a:solidFill>
                <a:latin typeface="DM Sans Bold"/>
              </a:rPr>
              <a:t>Conceitos</a:t>
            </a:r>
            <a:r>
              <a:rPr lang="en-US" sz="6300" dirty="0">
                <a:solidFill>
                  <a:srgbClr val="000000"/>
                </a:solidFill>
                <a:latin typeface="DM Sans Bold"/>
              </a:rPr>
              <a:t> - </a:t>
            </a:r>
            <a:r>
              <a:rPr lang="en-US" sz="6300" dirty="0" err="1">
                <a:solidFill>
                  <a:srgbClr val="000000"/>
                </a:solidFill>
                <a:latin typeface="DM Sans Bold"/>
              </a:rPr>
              <a:t>Desenho</a:t>
            </a:r>
            <a:r>
              <a:rPr lang="en-US" sz="6300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6300" dirty="0" err="1">
                <a:solidFill>
                  <a:srgbClr val="000000"/>
                </a:solidFill>
                <a:latin typeface="DM Sans Bold"/>
              </a:rPr>
              <a:t>Orientado</a:t>
            </a:r>
            <a:r>
              <a:rPr lang="en-US" sz="6300" dirty="0">
                <a:solidFill>
                  <a:srgbClr val="000000"/>
                </a:solidFill>
                <a:latin typeface="DM Sans Bold"/>
              </a:rPr>
              <a:t> a </a:t>
            </a:r>
            <a:r>
              <a:rPr lang="en-US" sz="6300" dirty="0" err="1">
                <a:solidFill>
                  <a:srgbClr val="000000"/>
                </a:solidFill>
                <a:latin typeface="DM Sans Bold"/>
              </a:rPr>
              <a:t>objecto</a:t>
            </a:r>
            <a:r>
              <a:rPr lang="en-US" sz="6300" dirty="0">
                <a:solidFill>
                  <a:srgbClr val="000000"/>
                </a:solidFill>
                <a:latin typeface="DM Sans Bold"/>
              </a:rPr>
              <a:t> </a:t>
            </a:r>
          </a:p>
          <a:p>
            <a:pPr>
              <a:lnSpc>
                <a:spcPts val="6111"/>
              </a:lnSpc>
            </a:pPr>
            <a:endParaRPr lang="en-US" sz="6300" dirty="0">
              <a:solidFill>
                <a:srgbClr val="000000"/>
              </a:solidFill>
              <a:latin typeface="DM Sans Bold"/>
            </a:endParaRPr>
          </a:p>
          <a:p>
            <a:pPr>
              <a:lnSpc>
                <a:spcPts val="8730"/>
              </a:lnSpc>
            </a:pPr>
            <a:endParaRPr lang="en-US" sz="63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61999" y="2703083"/>
            <a:ext cx="16018821" cy="6839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Principais aspectos do Desenho Orientado a Objetos: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Identificação de objetos e classes</a:t>
            </a:r>
            <a:r>
              <a:rPr lang="pt-BR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E  muito importante saber identificar quais objetos e classes vão representar  as entidades dos nosso problema a ser resolvido, isso deve ser feito na análise de requisitos!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Definição de atributos e métodos</a:t>
            </a:r>
            <a:r>
              <a:rPr lang="pt-BR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Para cada classe identificada, devem ser definidos os atributos (dados) e métodos (comportamentos) que caracterizam os objetos dessa classe. Essa definição deve refletir as funcionalidades que elas iram executar no sistema.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Estabelecimento de relacionamentos</a:t>
            </a:r>
            <a:r>
              <a:rPr lang="pt-BR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Os objetos e classes no sistema geralmente têm relacionamentos entre si. Esses relacionamentos podem ser de diversos tipos, como associação, composição, agregação e herança. O desenho orientado a objetos envolve a identificação e definição desses relacionamentos de forma apropriada.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Encapsulamento e coesão</a:t>
            </a:r>
            <a:r>
              <a:rPr lang="pt-BR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encapsulamento(privar a classe do mundo exterior) coesão refere-se ao grau de relacionamento entre os elementos de uma classe, onde classes altamente coesas têm funcionalidades relacionadas e bem definidas.</a:t>
            </a: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endParaRPr lang="en-US" sz="1999" spc="119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1981200" y="-1965247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896600" y="-1999659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 dirty="0"/>
          </a:p>
        </p:txBody>
      </p:sp>
      <p:sp>
        <p:nvSpPr>
          <p:cNvPr id="10" name="Freeform 10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3677151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94934" y="2091045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134975"/>
            <a:ext cx="9715500" cy="6584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09"/>
              </a:lnSpc>
            </a:pPr>
            <a:r>
              <a:rPr lang="en-US" sz="6298" dirty="0" err="1">
                <a:solidFill>
                  <a:srgbClr val="000000"/>
                </a:solidFill>
                <a:latin typeface="DM Sans Bold"/>
              </a:rPr>
              <a:t>Conceitos</a:t>
            </a:r>
            <a:r>
              <a:rPr lang="en-US" sz="6298" dirty="0">
                <a:solidFill>
                  <a:srgbClr val="000000"/>
                </a:solidFill>
                <a:latin typeface="DM Sans Bold"/>
              </a:rPr>
              <a:t> - UML para </a:t>
            </a:r>
            <a:r>
              <a:rPr lang="en-US" sz="6298" dirty="0" err="1">
                <a:solidFill>
                  <a:srgbClr val="000000"/>
                </a:solidFill>
                <a:latin typeface="DM Sans Bold"/>
              </a:rPr>
              <a:t>Projecto</a:t>
            </a:r>
            <a:r>
              <a:rPr lang="en-US" sz="6298" dirty="0">
                <a:solidFill>
                  <a:srgbClr val="000000"/>
                </a:solidFill>
                <a:latin typeface="DM Sans Bold"/>
              </a:rPr>
              <a:t> de software</a:t>
            </a:r>
          </a:p>
          <a:p>
            <a:pPr>
              <a:lnSpc>
                <a:spcPts val="6109"/>
              </a:lnSpc>
            </a:pPr>
            <a:r>
              <a:rPr lang="en-US" sz="6298" dirty="0">
                <a:solidFill>
                  <a:srgbClr val="000000"/>
                </a:solidFill>
                <a:latin typeface="DM Sans Bold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PT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UML (Unified Modeling Language) é uma linguagem padrão usada para visualizar, especificar, construir e documentar sistemas de software orientados a objetos. Ela oferece um conjunto der diagramas e modelos que descrevem aspectos diferentes de um sistema de software.</a:t>
            </a:r>
            <a:endParaRPr lang="pt-B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PT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UML fornece uma variedade de diagramas que podem ser usados para modelar diferentes perspectivas de um sistema, incluindo estrutura estática, comportamento dinâmico, interações entre objetos, entre outros. </a:t>
            </a:r>
            <a:endParaRPr lang="en-US" sz="6298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04950" y="4426981"/>
            <a:ext cx="7707571" cy="332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99"/>
              </a:lnSpc>
              <a:spcBef>
                <a:spcPct val="0"/>
              </a:spcBef>
            </a:pPr>
            <a:endParaRPr lang="en-US" sz="1999" spc="119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3163282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2434</Words>
  <Application>Microsoft Office PowerPoint</Application>
  <PresentationFormat>Custom</PresentationFormat>
  <Paragraphs>196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Symbol</vt:lpstr>
      <vt:lpstr>DM Sans</vt:lpstr>
      <vt:lpstr>Open Sans</vt:lpstr>
      <vt:lpstr>DM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Análise, Desenho Orientado a Objectos e UML</dc:title>
  <cp:lastModifiedBy>Microsoft account</cp:lastModifiedBy>
  <cp:revision>9</cp:revision>
  <dcterms:created xsi:type="dcterms:W3CDTF">2006-08-16T00:00:00Z</dcterms:created>
  <dcterms:modified xsi:type="dcterms:W3CDTF">2024-04-01T17:52:01Z</dcterms:modified>
  <dc:identifier>DAGApUNQVbQ</dc:identifier>
</cp:coreProperties>
</file>